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4"/>
  </p:sldMasterIdLst>
  <p:notesMasterIdLst>
    <p:notesMasterId r:id="rId22"/>
  </p:notesMasterIdLst>
  <p:handoutMasterIdLst>
    <p:handoutMasterId r:id="rId23"/>
  </p:handoutMasterIdLst>
  <p:sldIdLst>
    <p:sldId id="289" r:id="rId5"/>
    <p:sldId id="290" r:id="rId6"/>
    <p:sldId id="276" r:id="rId7"/>
    <p:sldId id="291" r:id="rId8"/>
    <p:sldId id="261" r:id="rId9"/>
    <p:sldId id="292" r:id="rId10"/>
    <p:sldId id="301" r:id="rId11"/>
    <p:sldId id="300" r:id="rId12"/>
    <p:sldId id="299" r:id="rId13"/>
    <p:sldId id="294" r:id="rId14"/>
    <p:sldId id="293" r:id="rId15"/>
    <p:sldId id="302" r:id="rId16"/>
    <p:sldId id="303" r:id="rId17"/>
    <p:sldId id="295" r:id="rId18"/>
    <p:sldId id="304" r:id="rId19"/>
    <p:sldId id="283" r:id="rId20"/>
    <p:sldId id="26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20340ADC-B624-5EAC-C853-342AF5867BC0}" name="Jerome Agius" initials="JA" userId="2719eaf91c026473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6B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94" autoAdjust="0"/>
  </p:normalViewPr>
  <p:slideViewPr>
    <p:cSldViewPr snapToGrid="0">
      <p:cViewPr>
        <p:scale>
          <a:sx n="66" d="100"/>
          <a:sy n="66" d="100"/>
        </p:scale>
        <p:origin x="1578" y="9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16356-3B28-4AAF-8099-7941810E2475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5DA344-5FA2-43F7-9D95-CA56C82B0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6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444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20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38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44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752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728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100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523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15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45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117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40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02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4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53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422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65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95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21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AAEB19-4B49-2801-9B15-7682CDF04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23C3EC-28B3-4644-8BE5-3288734B4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57468" y="486137"/>
            <a:ext cx="5427584" cy="3599727"/>
          </a:xfrm>
        </p:spPr>
        <p:txBody>
          <a:bodyPr anchor="b" anchorCtr="0">
            <a:noAutofit/>
          </a:bodyPr>
          <a:lstStyle>
            <a:lvl1pPr algn="l">
              <a:defRPr sz="44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64FCBF4-90E6-FFAA-143D-3A01CE5256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24774" y="-6713"/>
            <a:ext cx="6578801" cy="6894576"/>
          </a:xfrm>
          <a:custGeom>
            <a:avLst/>
            <a:gdLst>
              <a:gd name="connsiteX0" fmla="*/ 0 w 6613525"/>
              <a:gd name="connsiteY0" fmla="*/ 0 h 6858000"/>
              <a:gd name="connsiteX1" fmla="*/ 6613525 w 6613525"/>
              <a:gd name="connsiteY1" fmla="*/ 0 h 6858000"/>
              <a:gd name="connsiteX2" fmla="*/ 6613525 w 6613525"/>
              <a:gd name="connsiteY2" fmla="*/ 6858000 h 6858000"/>
              <a:gd name="connsiteX3" fmla="*/ 0 w 6613525"/>
              <a:gd name="connsiteY3" fmla="*/ 6858000 h 6858000"/>
              <a:gd name="connsiteX4" fmla="*/ 0 w 6613525"/>
              <a:gd name="connsiteY4" fmla="*/ 0 h 6858000"/>
              <a:gd name="connsiteX0" fmla="*/ 1875099 w 6613525"/>
              <a:gd name="connsiteY0" fmla="*/ 0 h 6858000"/>
              <a:gd name="connsiteX1" fmla="*/ 6613525 w 6613525"/>
              <a:gd name="connsiteY1" fmla="*/ 0 h 6858000"/>
              <a:gd name="connsiteX2" fmla="*/ 6613525 w 6613525"/>
              <a:gd name="connsiteY2" fmla="*/ 6858000 h 6858000"/>
              <a:gd name="connsiteX3" fmla="*/ 0 w 6613525"/>
              <a:gd name="connsiteY3" fmla="*/ 6858000 h 6858000"/>
              <a:gd name="connsiteX4" fmla="*/ 1875099 w 6613525"/>
              <a:gd name="connsiteY4" fmla="*/ 0 h 6858000"/>
              <a:gd name="connsiteX0" fmla="*/ 1840375 w 6578801"/>
              <a:gd name="connsiteY0" fmla="*/ 0 h 6869575"/>
              <a:gd name="connsiteX1" fmla="*/ 6578801 w 6578801"/>
              <a:gd name="connsiteY1" fmla="*/ 0 h 6869575"/>
              <a:gd name="connsiteX2" fmla="*/ 6578801 w 6578801"/>
              <a:gd name="connsiteY2" fmla="*/ 6858000 h 6869575"/>
              <a:gd name="connsiteX3" fmla="*/ 0 w 6578801"/>
              <a:gd name="connsiteY3" fmla="*/ 6869575 h 6869575"/>
              <a:gd name="connsiteX4" fmla="*/ 1840375 w 6578801"/>
              <a:gd name="connsiteY4" fmla="*/ 0 h 686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8801" h="6869575">
                <a:moveTo>
                  <a:pt x="1840375" y="0"/>
                </a:moveTo>
                <a:lnTo>
                  <a:pt x="6578801" y="0"/>
                </a:lnTo>
                <a:lnTo>
                  <a:pt x="6578801" y="6858000"/>
                </a:lnTo>
                <a:lnTo>
                  <a:pt x="0" y="6869575"/>
                </a:lnTo>
                <a:lnTo>
                  <a:pt x="1840375" y="0"/>
                </a:lnTo>
                <a:close/>
              </a:path>
            </a:pathLst>
          </a:custGeom>
        </p:spPr>
        <p:txBody>
          <a:bodyPr tIns="274320" rIns="274320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401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6EC6AF9-CC07-5258-9160-8C6391530C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BC6DCCE-3025-75FB-9405-8D51DCD63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16CCC3-736F-49AC-F079-9A090DAA8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3BF578A-ADDB-6713-E5AD-0FF27EDC2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743671"/>
            <a:ext cx="9144000" cy="3361254"/>
          </a:xfrm>
        </p:spPr>
        <p:txBody>
          <a:bodyPr anchor="b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7620" y="4766434"/>
            <a:ext cx="12207240" cy="2121408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5285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CF0EA4-D201-44E7-3558-D05CB4233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643EA3-ACAA-539C-A041-266A895A2B1C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81E18B-2347-8DB6-2A7F-3EAC100A4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5072" y="528320"/>
            <a:ext cx="5028566" cy="3354992"/>
          </a:xfrm>
        </p:spPr>
        <p:txBody>
          <a:bodyPr anchor="b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15072" y="4027992"/>
            <a:ext cx="5028565" cy="1894972"/>
          </a:xfrm>
        </p:spPr>
        <p:txBody>
          <a:bodyPr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57326" y="-11576"/>
            <a:ext cx="4946249" cy="6903720"/>
          </a:xfrm>
          <a:custGeom>
            <a:avLst/>
            <a:gdLst>
              <a:gd name="connsiteX0" fmla="*/ 0 w 4977139"/>
              <a:gd name="connsiteY0" fmla="*/ 0 h 6858000"/>
              <a:gd name="connsiteX1" fmla="*/ 4977139 w 4977139"/>
              <a:gd name="connsiteY1" fmla="*/ 0 h 6858000"/>
              <a:gd name="connsiteX2" fmla="*/ 4977139 w 4977139"/>
              <a:gd name="connsiteY2" fmla="*/ 6858000 h 6858000"/>
              <a:gd name="connsiteX3" fmla="*/ 0 w 4977139"/>
              <a:gd name="connsiteY3" fmla="*/ 6858000 h 6858000"/>
              <a:gd name="connsiteX4" fmla="*/ 0 w 4977139"/>
              <a:gd name="connsiteY4" fmla="*/ 0 h 6858000"/>
              <a:gd name="connsiteX0" fmla="*/ 0 w 4977139"/>
              <a:gd name="connsiteY0" fmla="*/ 0 h 6892724"/>
              <a:gd name="connsiteX1" fmla="*/ 4977139 w 4977139"/>
              <a:gd name="connsiteY1" fmla="*/ 0 h 6892724"/>
              <a:gd name="connsiteX2" fmla="*/ 4977139 w 4977139"/>
              <a:gd name="connsiteY2" fmla="*/ 6858000 h 6892724"/>
              <a:gd name="connsiteX3" fmla="*/ 1863524 w 4977139"/>
              <a:gd name="connsiteY3" fmla="*/ 6892724 h 6892724"/>
              <a:gd name="connsiteX4" fmla="*/ 0 w 4977139"/>
              <a:gd name="connsiteY4" fmla="*/ 0 h 6892724"/>
              <a:gd name="connsiteX0" fmla="*/ 0 w 4977139"/>
              <a:gd name="connsiteY0" fmla="*/ 0 h 6892724"/>
              <a:gd name="connsiteX1" fmla="*/ 4977139 w 4977139"/>
              <a:gd name="connsiteY1" fmla="*/ 0 h 6892724"/>
              <a:gd name="connsiteX2" fmla="*/ 4977139 w 4977139"/>
              <a:gd name="connsiteY2" fmla="*/ 6892724 h 6892724"/>
              <a:gd name="connsiteX3" fmla="*/ 1863524 w 4977139"/>
              <a:gd name="connsiteY3" fmla="*/ 6892724 h 6892724"/>
              <a:gd name="connsiteX4" fmla="*/ 0 w 4977139"/>
              <a:gd name="connsiteY4" fmla="*/ 0 h 689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7139" h="6892724">
                <a:moveTo>
                  <a:pt x="0" y="0"/>
                </a:moveTo>
                <a:lnTo>
                  <a:pt x="4977139" y="0"/>
                </a:lnTo>
                <a:lnTo>
                  <a:pt x="4977139" y="6892724"/>
                </a:lnTo>
                <a:lnTo>
                  <a:pt x="1863524" y="6892724"/>
                </a:lnTo>
                <a:lnTo>
                  <a:pt x="0" y="0"/>
                </a:lnTo>
                <a:close/>
              </a:path>
            </a:pathLst>
          </a:custGeom>
        </p:spPr>
        <p:txBody>
          <a:bodyPr tIns="274320" rIns="274320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378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CBD635-4863-B127-5668-D2C7DA8CD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629720-DD91-8012-686D-AABA43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0911820" y="0"/>
            <a:ext cx="913577" cy="68580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70117" y="185195"/>
            <a:ext cx="6930838" cy="150549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B27827-7491-B1C2-D9C5-975A9FF66E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8788" y="-22860"/>
            <a:ext cx="3291840" cy="6903720"/>
          </a:xfrm>
        </p:spPr>
        <p:txBody>
          <a:bodyPr lIns="182880" tIns="274320" rIns="18288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D4D4555-A25D-09B6-36AF-5977189F2DD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70116" y="2022395"/>
            <a:ext cx="6941703" cy="429768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1800"/>
            </a:lvl1pPr>
            <a:lvl2pPr>
              <a:spcBef>
                <a:spcPts val="1000"/>
              </a:spcBef>
              <a:spcAft>
                <a:spcPts val="1500"/>
              </a:spcAft>
              <a:defRPr sz="1800"/>
            </a:lvl2pPr>
            <a:lvl3pPr>
              <a:spcBef>
                <a:spcPts val="1000"/>
              </a:spcBef>
              <a:spcAft>
                <a:spcPts val="1500"/>
              </a:spcAft>
              <a:defRPr sz="1800"/>
            </a:lvl3pPr>
            <a:lvl4pPr>
              <a:spcBef>
                <a:spcPts val="1000"/>
              </a:spcBef>
              <a:spcAft>
                <a:spcPts val="1500"/>
              </a:spcAft>
              <a:defRPr sz="1800"/>
            </a:lvl4pPr>
            <a:lvl5pPr>
              <a:spcBef>
                <a:spcPts val="1000"/>
              </a:spcBef>
              <a:spcAft>
                <a:spcPts val="1500"/>
              </a:spcAft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23740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843C0D-8C0B-0B3C-7014-7B7217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7B715CF-E60F-DDAE-369E-BCC2CE4FF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BD8F5F-4228-6BB9-5EA6-553590898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721F95-97C0-7151-B9F6-C088CEA1A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78AD50A-9C6A-454B-0CAD-EAB5184401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10" y="0"/>
            <a:ext cx="7816995" cy="6858000"/>
          </a:xfrm>
          <a:custGeom>
            <a:avLst/>
            <a:gdLst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0 w 7813675"/>
              <a:gd name="connsiteY3" fmla="*/ 6903720 h 6903720"/>
              <a:gd name="connsiteX4" fmla="*/ 0 w 7813675"/>
              <a:gd name="connsiteY4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798854 w 7813675"/>
              <a:gd name="connsiteY3" fmla="*/ 686716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7803"/>
              <a:gd name="connsiteX1" fmla="*/ 7813675 w 7813675"/>
              <a:gd name="connsiteY1" fmla="*/ 0 h 6907803"/>
              <a:gd name="connsiteX2" fmla="*/ 7813675 w 7813675"/>
              <a:gd name="connsiteY2" fmla="*/ 6903720 h 6907803"/>
              <a:gd name="connsiteX3" fmla="*/ 809014 w 7813675"/>
              <a:gd name="connsiteY3" fmla="*/ 6907803 h 6907803"/>
              <a:gd name="connsiteX4" fmla="*/ 0 w 7813675"/>
              <a:gd name="connsiteY4" fmla="*/ 6903720 h 6907803"/>
              <a:gd name="connsiteX5" fmla="*/ 0 w 7813675"/>
              <a:gd name="connsiteY5" fmla="*/ 0 h 6907803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8748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8748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9891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740434 w 7813675"/>
              <a:gd name="connsiteY3" fmla="*/ 689891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7385"/>
              <a:gd name="connsiteX1" fmla="*/ 7813675 w 7813675"/>
              <a:gd name="connsiteY1" fmla="*/ 0 h 6907385"/>
              <a:gd name="connsiteX2" fmla="*/ 7813675 w 7813675"/>
              <a:gd name="connsiteY2" fmla="*/ 6903720 h 6907385"/>
              <a:gd name="connsiteX3" fmla="*/ 6359380 w 7813675"/>
              <a:gd name="connsiteY3" fmla="*/ 6907385 h 6907385"/>
              <a:gd name="connsiteX4" fmla="*/ 740434 w 7813675"/>
              <a:gd name="connsiteY4" fmla="*/ 6898913 h 6907385"/>
              <a:gd name="connsiteX5" fmla="*/ 0 w 7813675"/>
              <a:gd name="connsiteY5" fmla="*/ 6903720 h 6907385"/>
              <a:gd name="connsiteX6" fmla="*/ 0 w 7813675"/>
              <a:gd name="connsiteY6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3320 w 7816995"/>
              <a:gd name="connsiteY5" fmla="*/ 690372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2899555 w 7816995"/>
              <a:gd name="connsiteY2" fmla="*/ 464820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16995" h="6907385">
                <a:moveTo>
                  <a:pt x="3320" y="0"/>
                </a:moveTo>
                <a:lnTo>
                  <a:pt x="7816995" y="0"/>
                </a:lnTo>
                <a:lnTo>
                  <a:pt x="2899555" y="4648200"/>
                </a:lnTo>
                <a:lnTo>
                  <a:pt x="6362700" y="6907385"/>
                </a:lnTo>
                <a:lnTo>
                  <a:pt x="743754" y="6898913"/>
                </a:lnTo>
                <a:lnTo>
                  <a:pt x="2876060" y="4644390"/>
                </a:lnTo>
                <a:cubicBezTo>
                  <a:pt x="1610033" y="3689302"/>
                  <a:pt x="1117437" y="3324763"/>
                  <a:pt x="0" y="2510645"/>
                </a:cubicBezTo>
                <a:cubicBezTo>
                  <a:pt x="1107" y="1673763"/>
                  <a:pt x="2213" y="836882"/>
                  <a:pt x="3320" y="0"/>
                </a:cubicBezTo>
                <a:close/>
              </a:path>
            </a:pathLst>
          </a:custGeom>
          <a:solidFill>
            <a:schemeClr val="tx2"/>
          </a:solidFill>
          <a:ln w="22225">
            <a:noFill/>
          </a:ln>
        </p:spPr>
        <p:txBody>
          <a:bodyPr lIns="274320" tIns="274320"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992" y="731562"/>
            <a:ext cx="4902843" cy="3526778"/>
          </a:xfrm>
          <a:noFill/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80992" y="4373217"/>
            <a:ext cx="4902843" cy="1753221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>
              <a:spcBef>
                <a:spcPts val="1000"/>
              </a:spcBef>
              <a:defRPr sz="1600">
                <a:solidFill>
                  <a:schemeClr val="tx1"/>
                </a:solidFill>
              </a:defRPr>
            </a:lvl2pPr>
            <a:lvl3pPr>
              <a:spcBef>
                <a:spcPts val="1000"/>
              </a:spcBef>
              <a:defRPr sz="1400">
                <a:solidFill>
                  <a:schemeClr val="tx1"/>
                </a:solidFill>
              </a:defRPr>
            </a:lvl3pPr>
            <a:lvl4pPr>
              <a:spcBef>
                <a:spcPts val="1000"/>
              </a:spcBef>
              <a:defRPr sz="1200">
                <a:solidFill>
                  <a:schemeClr val="tx1"/>
                </a:solidFill>
              </a:defRPr>
            </a:lvl4pPr>
            <a:lvl5pPr>
              <a:spcBef>
                <a:spcPts val="100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5396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895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38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21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0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26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31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8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63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D6D8061D-18C3-4F4F-85EF-561633F5875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65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1" r:id="rId13"/>
    <p:sldLayoutId id="2147483682" r:id="rId14"/>
    <p:sldLayoutId id="2147483683" r:id="rId15"/>
    <p:sldLayoutId id="214748369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336">
          <p15:clr>
            <a:srgbClr val="F26B43"/>
          </p15:clr>
        </p15:guide>
        <p15:guide id="4" orient="horz" pos="3984">
          <p15:clr>
            <a:srgbClr val="F26B43"/>
          </p15:clr>
        </p15:guide>
        <p15:guide id="5" pos="336">
          <p15:clr>
            <a:srgbClr val="F26B43"/>
          </p15:clr>
        </p15:guide>
        <p15:guide id="6" pos="7344">
          <p15:clr>
            <a:srgbClr val="F26B43"/>
          </p15:clr>
        </p15:guide>
        <p15:guide id="7" pos="720">
          <p15:clr>
            <a:srgbClr val="F26B43"/>
          </p15:clr>
        </p15:guide>
        <p15:guide id="8" pos="69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jpeg"/><Relationship Id="rId11" Type="http://schemas.openxmlformats.org/officeDocument/2006/relationships/image" Target="../media/image16.jpe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jpeg"/><Relationship Id="rId11" Type="http://schemas.openxmlformats.org/officeDocument/2006/relationships/image" Target="../media/image34.jpeg"/><Relationship Id="rId5" Type="http://schemas.openxmlformats.org/officeDocument/2006/relationships/image" Target="../media/image28.jpeg"/><Relationship Id="rId10" Type="http://schemas.openxmlformats.org/officeDocument/2006/relationships/image" Target="../media/image33.jpeg"/><Relationship Id="rId4" Type="http://schemas.openxmlformats.org/officeDocument/2006/relationships/image" Target="../media/image27.jpeg"/><Relationship Id="rId9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FEC93CF-2672-7D78-F278-58C5E012E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468" y="2142565"/>
            <a:ext cx="5427584" cy="1943299"/>
          </a:xfrm>
        </p:spPr>
        <p:txBody>
          <a:bodyPr/>
          <a:lstStyle/>
          <a:p>
            <a:r>
              <a:rPr lang="en-US" dirty="0"/>
              <a:t>Investigation of  Visual Bias In Generative AI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AD2284-2DCE-19B7-E2BD-9C15910EA246}"/>
              </a:ext>
            </a:extLst>
          </p:cNvPr>
          <p:cNvSpPr txBox="1"/>
          <p:nvPr/>
        </p:nvSpPr>
        <p:spPr>
          <a:xfrm>
            <a:off x="857468" y="4285130"/>
            <a:ext cx="4548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Jerome Agius – B.Sc. IT (Hons) Artificial Intelligence</a:t>
            </a:r>
            <a:endParaRPr lang="en-MT" dirty="0"/>
          </a:p>
        </p:txBody>
      </p:sp>
      <p:pic>
        <p:nvPicPr>
          <p:cNvPr id="4" name="Picture 3" descr="A person and person in medical scrubs&#10;&#10;Description automatically generated">
            <a:extLst>
              <a:ext uri="{FF2B5EF4-FFF2-40B4-BE49-F238E27FC236}">
                <a16:creationId xmlns:a16="http://schemas.microsoft.com/office/drawing/2014/main" id="{6266CC12-788B-ADA8-8FA3-FC6288867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000" y="0"/>
            <a:ext cx="6894000" cy="6894000"/>
          </a:xfrm>
          <a:prstGeom prst="flowChartInputOutput">
            <a:avLst/>
          </a:prstGeom>
        </p:spPr>
      </p:pic>
    </p:spTree>
    <p:extLst>
      <p:ext uri="{BB962C8B-B14F-4D97-AF65-F5344CB8AC3E}">
        <p14:creationId xmlns:p14="http://schemas.microsoft.com/office/powerpoint/2010/main" val="3078994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7A789375-71BE-49A4-9529-219230871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899" y="1357880"/>
            <a:ext cx="5221234" cy="4142240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EDFDE6C7-8A9E-EE74-F52C-AC60D0AC9A3A}"/>
              </a:ext>
            </a:extLst>
          </p:cNvPr>
          <p:cNvSpPr txBox="1">
            <a:spLocks/>
          </p:cNvSpPr>
          <p:nvPr/>
        </p:nvSpPr>
        <p:spPr>
          <a:xfrm>
            <a:off x="1047750" y="466724"/>
            <a:ext cx="6562726" cy="66675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/>
              <a:t>Annotation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FC88F0-E326-9DA1-0203-D06C88945343}"/>
              </a:ext>
            </a:extLst>
          </p:cNvPr>
          <p:cNvSpPr txBox="1"/>
          <p:nvPr/>
        </p:nvSpPr>
        <p:spPr>
          <a:xfrm>
            <a:off x="1047749" y="1133475"/>
            <a:ext cx="452829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UTK-Face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Ensemble model abandoned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Main model (</a:t>
            </a:r>
            <a:r>
              <a:rPr lang="en-GB" sz="2400" dirty="0" err="1"/>
              <a:t>FairFace</a:t>
            </a:r>
            <a:r>
              <a:rPr lang="en-GB" sz="2400" dirty="0"/>
              <a:t>) – Human Annotation predictable bias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Labels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Gender – Male/Female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Race – Asian/White/Middle Eastern/Indian/Black/Latino Hispanic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Age – 0-2/3-9/10-19/20-20…60-69/70+</a:t>
            </a:r>
            <a:endParaRPr lang="en-MT" sz="2400" dirty="0"/>
          </a:p>
        </p:txBody>
      </p:sp>
    </p:spTree>
    <p:extLst>
      <p:ext uri="{BB962C8B-B14F-4D97-AF65-F5344CB8AC3E}">
        <p14:creationId xmlns:p14="http://schemas.microsoft.com/office/powerpoint/2010/main" val="749314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2279694-38EE-D588-68D7-2AF7C7C20BFC}"/>
              </a:ext>
            </a:extLst>
          </p:cNvPr>
          <p:cNvGrpSpPr/>
          <p:nvPr/>
        </p:nvGrpSpPr>
        <p:grpSpPr>
          <a:xfrm>
            <a:off x="1055771" y="1475212"/>
            <a:ext cx="10039545" cy="4347996"/>
            <a:chOff x="-347117" y="1809000"/>
            <a:chExt cx="10039545" cy="4347996"/>
          </a:xfrm>
        </p:grpSpPr>
        <p:pic>
          <p:nvPicPr>
            <p:cNvPr id="9" name="Picture 8" descr="A person in a white coat with a stethoscope around her neck&#10;&#10;Description automatically generated">
              <a:extLst>
                <a:ext uri="{FF2B5EF4-FFF2-40B4-BE49-F238E27FC236}">
                  <a16:creationId xmlns:a16="http://schemas.microsoft.com/office/drawing/2014/main" id="{B442DC61-A3EA-C2DD-78BE-118F1FF86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7117" y="1809000"/>
              <a:ext cx="4347996" cy="4347996"/>
            </a:xfrm>
            <a:prstGeom prst="rect">
              <a:avLst/>
            </a:prstGeom>
          </p:spPr>
        </p:pic>
        <p:pic>
          <p:nvPicPr>
            <p:cNvPr id="11" name="Picture 10" descr="A close up of a person's face&#10;&#10;Description automatically generated">
              <a:extLst>
                <a:ext uri="{FF2B5EF4-FFF2-40B4-BE49-F238E27FC236}">
                  <a16:creationId xmlns:a16="http://schemas.microsoft.com/office/drawing/2014/main" id="{9DBC0C40-978C-FEA1-DF15-A2F839440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809000"/>
              <a:ext cx="1304357" cy="162000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EA550E-1B04-72F4-70D1-EAC1122AE51E}"/>
                </a:ext>
              </a:extLst>
            </p:cNvPr>
            <p:cNvSpPr txBox="1"/>
            <p:nvPr/>
          </p:nvSpPr>
          <p:spPr>
            <a:xfrm>
              <a:off x="6096000" y="3592670"/>
              <a:ext cx="35608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{‘age’: label, ‘gender’: label, ‘race’: label, ‘</a:t>
              </a:r>
              <a:r>
                <a:rPr lang="en-GB" sz="2400" dirty="0" err="1"/>
                <a:t>centre_dist</a:t>
              </a:r>
              <a:r>
                <a:rPr lang="en-GB" sz="2400" dirty="0"/>
                <a:t>’: label, ‘space’: label}</a:t>
              </a:r>
              <a:endParaRPr lang="en-MT" sz="2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6EC5BE-1A15-40BE-7305-A977BA874E36}"/>
                </a:ext>
              </a:extLst>
            </p:cNvPr>
            <p:cNvSpPr txBox="1"/>
            <p:nvPr/>
          </p:nvSpPr>
          <p:spPr>
            <a:xfrm>
              <a:off x="6060422" y="4956667"/>
              <a:ext cx="363200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{‘age’: </a:t>
              </a:r>
              <a:r>
                <a:rPr lang="en-GB" sz="2400" dirty="0" err="1"/>
                <a:t>confidence_dict</a:t>
              </a:r>
              <a:r>
                <a:rPr lang="en-GB" sz="2400" dirty="0"/>
                <a:t>, ‘gender’: </a:t>
              </a:r>
              <a:r>
                <a:rPr lang="en-GB" sz="2400" dirty="0" err="1"/>
                <a:t>confidence_dict</a:t>
              </a:r>
              <a:r>
                <a:rPr lang="en-GB" sz="2400" dirty="0"/>
                <a:t>, ‘race’: </a:t>
              </a:r>
              <a:r>
                <a:rPr lang="en-GB" sz="2400" dirty="0" err="1"/>
                <a:t>confidence_dict</a:t>
              </a:r>
              <a:r>
                <a:rPr lang="en-GB" sz="2400" dirty="0"/>
                <a:t>}</a:t>
              </a:r>
              <a:endParaRPr lang="en-MT" sz="2400" dirty="0"/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48962156-6108-763B-6F1A-94BB8B050D4B}"/>
                </a:ext>
              </a:extLst>
            </p:cNvPr>
            <p:cNvSpPr/>
            <p:nvPr/>
          </p:nvSpPr>
          <p:spPr>
            <a:xfrm>
              <a:off x="4272711" y="3847552"/>
              <a:ext cx="1685925" cy="690563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Labels</a:t>
              </a:r>
              <a:endParaRPr lang="en-MT" dirty="0"/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F1566640-6A3C-4479-A166-8071662E45E0}"/>
                </a:ext>
              </a:extLst>
            </p:cNvPr>
            <p:cNvSpPr/>
            <p:nvPr/>
          </p:nvSpPr>
          <p:spPr>
            <a:xfrm>
              <a:off x="4272711" y="2273719"/>
              <a:ext cx="1685925" cy="690563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Image</a:t>
              </a:r>
              <a:endParaRPr lang="en-MT" dirty="0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B44726AB-16E0-6F3F-A2D3-067CB46A8857}"/>
                </a:ext>
              </a:extLst>
            </p:cNvPr>
            <p:cNvSpPr/>
            <p:nvPr/>
          </p:nvSpPr>
          <p:spPr>
            <a:xfrm>
              <a:off x="4272711" y="5211549"/>
              <a:ext cx="1685925" cy="690563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Confidence</a:t>
              </a:r>
              <a:endParaRPr lang="en-MT" dirty="0"/>
            </a:p>
          </p:txBody>
        </p:sp>
      </p:grpSp>
      <p:sp>
        <p:nvSpPr>
          <p:cNvPr id="20" name="Title 2">
            <a:extLst>
              <a:ext uri="{FF2B5EF4-FFF2-40B4-BE49-F238E27FC236}">
                <a16:creationId xmlns:a16="http://schemas.microsoft.com/office/drawing/2014/main" id="{F1AA6D35-0709-A5C2-FDED-678464300F4E}"/>
              </a:ext>
            </a:extLst>
          </p:cNvPr>
          <p:cNvSpPr txBox="1">
            <a:spLocks/>
          </p:cNvSpPr>
          <p:nvPr/>
        </p:nvSpPr>
        <p:spPr>
          <a:xfrm>
            <a:off x="1047750" y="466724"/>
            <a:ext cx="6562726" cy="66675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/>
              <a:t>Metric Extraction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781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FF83C75C-B03B-A96C-5964-A63CA53F9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696" y="3618000"/>
            <a:ext cx="4338304" cy="3240000"/>
          </a:xfrm>
          <a:prstGeom prst="rect">
            <a:avLst/>
          </a:prstGeom>
        </p:spPr>
      </p:pic>
      <p:pic>
        <p:nvPicPr>
          <p:cNvPr id="7" name="Picture 6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41388885-F122-A9A9-D5A1-FEF4344C73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695" y="0"/>
            <a:ext cx="4338305" cy="324000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C1F2F47C-A49C-969B-B417-7CBA5F46E2EE}"/>
              </a:ext>
            </a:extLst>
          </p:cNvPr>
          <p:cNvSpPr txBox="1">
            <a:spLocks/>
          </p:cNvSpPr>
          <p:nvPr/>
        </p:nvSpPr>
        <p:spPr>
          <a:xfrm>
            <a:off x="1047749" y="466724"/>
            <a:ext cx="7648015" cy="66675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/>
              <a:t>Conclusion - Gender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891F9F-544B-FEF3-87B5-D317C2A6C2AA}"/>
              </a:ext>
            </a:extLst>
          </p:cNvPr>
          <p:cNvSpPr txBox="1"/>
          <p:nvPr/>
        </p:nvSpPr>
        <p:spPr>
          <a:xfrm>
            <a:off x="1047749" y="1133475"/>
            <a:ext cx="433830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Real-World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Doctor - &gt;50% Male (Globally)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Nurse - 76.91% Female (Globally)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LAION-400M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Doctor - 40.26% / 58.96% Male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Nurse – 79.22% / 53.25% Female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Stable Diffusion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Doctor - 88.31% / 89.61% Male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Nurse - 96.62% / 90.65% Female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Dall-E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Doctor - 27.79% / 30.91% Male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Nurse – 56.1% / 53.51% Female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Midjourney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Doctor - 88.31% / 91.69% Male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Nurse - 97.14% / 93.77% Female</a:t>
            </a:r>
            <a:endParaRPr lang="en-MT" sz="2000" dirty="0"/>
          </a:p>
        </p:txBody>
      </p:sp>
    </p:spTree>
    <p:extLst>
      <p:ext uri="{BB962C8B-B14F-4D97-AF65-F5344CB8AC3E}">
        <p14:creationId xmlns:p14="http://schemas.microsoft.com/office/powerpoint/2010/main" val="270420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columns&#10;&#10;Description automatically generated">
            <a:extLst>
              <a:ext uri="{FF2B5EF4-FFF2-40B4-BE49-F238E27FC236}">
                <a16:creationId xmlns:a16="http://schemas.microsoft.com/office/drawing/2014/main" id="{EE7495A1-DDE4-7FC7-F089-A82AF609A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694" y="3618001"/>
            <a:ext cx="4338305" cy="3240000"/>
          </a:xfrm>
          <a:prstGeom prst="rect">
            <a:avLst/>
          </a:prstGeom>
        </p:spPr>
      </p:pic>
      <p:pic>
        <p:nvPicPr>
          <p:cNvPr id="7" name="Picture 6" descr="A graph of different colored columns&#10;&#10;Description automatically generated">
            <a:extLst>
              <a:ext uri="{FF2B5EF4-FFF2-40B4-BE49-F238E27FC236}">
                <a16:creationId xmlns:a16="http://schemas.microsoft.com/office/drawing/2014/main" id="{AC478799-F811-63AF-C287-7E116D0AB3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695" y="0"/>
            <a:ext cx="4338305" cy="324000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E069C388-5CD9-C244-64B7-4F3A8552B0C4}"/>
              </a:ext>
            </a:extLst>
          </p:cNvPr>
          <p:cNvSpPr txBox="1">
            <a:spLocks/>
          </p:cNvSpPr>
          <p:nvPr/>
        </p:nvSpPr>
        <p:spPr>
          <a:xfrm>
            <a:off x="1047750" y="466724"/>
            <a:ext cx="6562726" cy="66675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/>
              <a:t>Conclusion - Race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4C2CA0-078E-37E6-3107-BD6A68A36A5D}"/>
              </a:ext>
            </a:extLst>
          </p:cNvPr>
          <p:cNvSpPr txBox="1"/>
          <p:nvPr/>
        </p:nvSpPr>
        <p:spPr>
          <a:xfrm>
            <a:off x="1047749" y="1133475"/>
            <a:ext cx="561975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Real World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Doctor - 56.2% White (America)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Nurse - 80% White (America)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LAION-400M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Doctor - 64.94% / 69.09% White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Nurse - 59.74% / 64.16% White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Stable Diffusion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Doctor - 71.17% / 78.18% White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Nurse – 57.4% / 68.05% White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Dall-E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Doctor - 8.57% / 15.84% White (Fair distribution)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Nurse - 10.65% / 14.29% White (Fair distribution)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Midjourney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Doctor - 34% / 40% White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Nurse – 45% / 57% White</a:t>
            </a:r>
            <a:endParaRPr lang="en-MT" sz="2000" dirty="0"/>
          </a:p>
        </p:txBody>
      </p:sp>
    </p:spTree>
    <p:extLst>
      <p:ext uri="{BB962C8B-B14F-4D97-AF65-F5344CB8AC3E}">
        <p14:creationId xmlns:p14="http://schemas.microsoft.com/office/powerpoint/2010/main" val="584806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columns&#10;&#10;Description automatically generated with medium confidence">
            <a:extLst>
              <a:ext uri="{FF2B5EF4-FFF2-40B4-BE49-F238E27FC236}">
                <a16:creationId xmlns:a16="http://schemas.microsoft.com/office/drawing/2014/main" id="{FD13F6DF-6C31-BD68-A642-134AA426D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695" y="3618000"/>
            <a:ext cx="4338305" cy="3240000"/>
          </a:xfrm>
          <a:prstGeom prst="rect">
            <a:avLst/>
          </a:prstGeom>
        </p:spPr>
      </p:pic>
      <p:pic>
        <p:nvPicPr>
          <p:cNvPr id="9" name="Picture 8" descr="A graph of a number of patients&#10;&#10;Description automatically generated">
            <a:extLst>
              <a:ext uri="{FF2B5EF4-FFF2-40B4-BE49-F238E27FC236}">
                <a16:creationId xmlns:a16="http://schemas.microsoft.com/office/drawing/2014/main" id="{AD5A034D-DD11-3515-D157-F0FA8AD4E8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696" y="-24860"/>
            <a:ext cx="4338304" cy="3240000"/>
          </a:xfrm>
          <a:prstGeom prst="rect">
            <a:avLst/>
          </a:prstGeom>
        </p:spPr>
      </p:pic>
      <p:sp>
        <p:nvSpPr>
          <p:cNvPr id="15" name="Title 2">
            <a:extLst>
              <a:ext uri="{FF2B5EF4-FFF2-40B4-BE49-F238E27FC236}">
                <a16:creationId xmlns:a16="http://schemas.microsoft.com/office/drawing/2014/main" id="{6C196E22-27A0-2B2A-7183-5DECD56E04BD}"/>
              </a:ext>
            </a:extLst>
          </p:cNvPr>
          <p:cNvSpPr txBox="1">
            <a:spLocks/>
          </p:cNvSpPr>
          <p:nvPr/>
        </p:nvSpPr>
        <p:spPr>
          <a:xfrm>
            <a:off x="1047750" y="466724"/>
            <a:ext cx="6562726" cy="66675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/>
              <a:t>Conclusion - 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4D5638-A8F6-C84C-CA33-06CD75FA3B32}"/>
              </a:ext>
            </a:extLst>
          </p:cNvPr>
          <p:cNvSpPr txBox="1"/>
          <p:nvPr/>
        </p:nvSpPr>
        <p:spPr>
          <a:xfrm>
            <a:off x="1047749" y="1133475"/>
            <a:ext cx="504825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Real World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Doctor - 66% younger than 55 (Globally)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Nurse - 81.62% younger than 55 (Globally)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LAION-400M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Doctor - 93.77% / 99.74% younger than 55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Nurse -  96.36% / 99.74% younger than 55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Stable Diffusion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Doctor - 96.88% / 100% younger than 55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Nurse - 100% / 100% younger than 55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Dall-E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Doctor - 100% /100% younger than 55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Nurse – 100% / 100% younger than 55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Midjourney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Doctor - 79.22% / 94.03% younger than 55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Nurse – 99.74% / 100% younger than 55</a:t>
            </a:r>
            <a:endParaRPr lang="en-MT" sz="2000" dirty="0"/>
          </a:p>
        </p:txBody>
      </p:sp>
    </p:spTree>
    <p:extLst>
      <p:ext uri="{BB962C8B-B14F-4D97-AF65-F5344CB8AC3E}">
        <p14:creationId xmlns:p14="http://schemas.microsoft.com/office/powerpoint/2010/main" val="1960507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2">
            <a:extLst>
              <a:ext uri="{FF2B5EF4-FFF2-40B4-BE49-F238E27FC236}">
                <a16:creationId xmlns:a16="http://schemas.microsoft.com/office/drawing/2014/main" id="{6C196E22-27A0-2B2A-7183-5DECD56E04BD}"/>
              </a:ext>
            </a:extLst>
          </p:cNvPr>
          <p:cNvSpPr txBox="1">
            <a:spLocks/>
          </p:cNvSpPr>
          <p:nvPr/>
        </p:nvSpPr>
        <p:spPr>
          <a:xfrm>
            <a:off x="1047750" y="466724"/>
            <a:ext cx="8490698" cy="66675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/>
              <a:t>Conclusion - Prominence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4D5638-A8F6-C84C-CA33-06CD75FA3B32}"/>
              </a:ext>
            </a:extLst>
          </p:cNvPr>
          <p:cNvSpPr txBox="1"/>
          <p:nvPr/>
        </p:nvSpPr>
        <p:spPr>
          <a:xfrm>
            <a:off x="1047749" y="1133475"/>
            <a:ext cx="65627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Should I add a conclusion slide for prominence seeing as nothing insightful was derived from the measurements?</a:t>
            </a:r>
            <a:endParaRPr lang="en-MT" sz="2000" dirty="0"/>
          </a:p>
        </p:txBody>
      </p:sp>
    </p:spTree>
    <p:extLst>
      <p:ext uri="{BB962C8B-B14F-4D97-AF65-F5344CB8AC3E}">
        <p14:creationId xmlns:p14="http://schemas.microsoft.com/office/powerpoint/2010/main" val="4204883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3D3A6D79-AD54-8183-0D3B-B7A49B483C5B}"/>
              </a:ext>
            </a:extLst>
          </p:cNvPr>
          <p:cNvSpPr txBox="1">
            <a:spLocks/>
          </p:cNvSpPr>
          <p:nvPr/>
        </p:nvSpPr>
        <p:spPr>
          <a:xfrm>
            <a:off x="1047750" y="466724"/>
            <a:ext cx="6562726" cy="66675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/>
              <a:t>Future Work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69688C-DC3F-00E4-7716-AED0FF0AB8E1}"/>
              </a:ext>
            </a:extLst>
          </p:cNvPr>
          <p:cNvSpPr txBox="1"/>
          <p:nvPr/>
        </p:nvSpPr>
        <p:spPr>
          <a:xfrm>
            <a:off x="1047749" y="1133475"/>
            <a:ext cx="65627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Generative model designed to mitigate biases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Investigation of Dall-E prompt altering model and its effectiveness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Creating unbiased training datasets</a:t>
            </a:r>
          </a:p>
        </p:txBody>
      </p:sp>
      <p:pic>
        <p:nvPicPr>
          <p:cNvPr id="5124" name="Picture 4" descr="Cognizant: The Future of Work or the Present Forever? - Horses for Sources  | No Boundaries">
            <a:extLst>
              <a:ext uri="{FF2B5EF4-FFF2-40B4-BE49-F238E27FC236}">
                <a16:creationId xmlns:a16="http://schemas.microsoft.com/office/drawing/2014/main" id="{CD700686-85BD-A9E7-A822-E4EDAB56A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555" y="2115094"/>
            <a:ext cx="4356696" cy="360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039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9" name="Straight Connector 3078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1" name="Straight Connector 3080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3" name="Straight Connector 3082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5" name="Straight Connector 3084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7" name="Straight Connector 3086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9" name="Straight Connector 3088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1" name="Straight Connector 3090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93" name="Rectangle 3092">
            <a:extLst>
              <a:ext uri="{FF2B5EF4-FFF2-40B4-BE49-F238E27FC236}">
                <a16:creationId xmlns:a16="http://schemas.microsoft.com/office/drawing/2014/main" id="{6E0D4398-84C2-41B8-BF30-3157F7B18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What is Artificial Intelligence (AI) and Why People Should Learn About it -  UCF Business Incubation Program - University of Central Florida">
            <a:extLst>
              <a:ext uri="{FF2B5EF4-FFF2-40B4-BE49-F238E27FC236}">
                <a16:creationId xmlns:a16="http://schemas.microsoft.com/office/drawing/2014/main" id="{D9229CC5-0460-DA90-43D9-D577662154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65" b="-1"/>
          <a:stretch/>
        </p:blipFill>
        <p:spPr bwMode="auto">
          <a:xfrm>
            <a:off x="-66751" y="-6724"/>
            <a:ext cx="9782609" cy="734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5" name="Rectangle 23">
            <a:extLst>
              <a:ext uri="{FF2B5EF4-FFF2-40B4-BE49-F238E27FC236}">
                <a16:creationId xmlns:a16="http://schemas.microsoft.com/office/drawing/2014/main" id="{1E519840-CB5B-442F-AF8C-F848E7699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5558" y="-6724"/>
            <a:ext cx="4265457" cy="6868736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2240216 w 5664007"/>
              <a:gd name="connsiteY0" fmla="*/ 0 h 6857998"/>
              <a:gd name="connsiteX1" fmla="*/ 5664007 w 5664007"/>
              <a:gd name="connsiteY1" fmla="*/ 0 h 6857998"/>
              <a:gd name="connsiteX2" fmla="*/ 5664007 w 5664007"/>
              <a:gd name="connsiteY2" fmla="*/ 6857998 h 6857998"/>
              <a:gd name="connsiteX3" fmla="*/ 0 w 5664007"/>
              <a:gd name="connsiteY3" fmla="*/ 6846045 h 6857998"/>
              <a:gd name="connsiteX4" fmla="*/ 2240216 w 5664007"/>
              <a:gd name="connsiteY4" fmla="*/ 0 h 6857998"/>
              <a:gd name="connsiteX0" fmla="*/ 2170935 w 5594726"/>
              <a:gd name="connsiteY0" fmla="*/ 0 h 6865085"/>
              <a:gd name="connsiteX1" fmla="*/ 5594726 w 5594726"/>
              <a:gd name="connsiteY1" fmla="*/ 0 h 6865085"/>
              <a:gd name="connsiteX2" fmla="*/ 5594726 w 5594726"/>
              <a:gd name="connsiteY2" fmla="*/ 6857998 h 6865085"/>
              <a:gd name="connsiteX3" fmla="*/ 0 w 5594726"/>
              <a:gd name="connsiteY3" fmla="*/ 6865085 h 6865085"/>
              <a:gd name="connsiteX4" fmla="*/ 2170935 w 5594726"/>
              <a:gd name="connsiteY4" fmla="*/ 0 h 6865085"/>
              <a:gd name="connsiteX0" fmla="*/ 1747097 w 5170888"/>
              <a:gd name="connsiteY0" fmla="*/ 0 h 6865085"/>
              <a:gd name="connsiteX1" fmla="*/ 5170888 w 5170888"/>
              <a:gd name="connsiteY1" fmla="*/ 0 h 6865085"/>
              <a:gd name="connsiteX2" fmla="*/ 5170888 w 5170888"/>
              <a:gd name="connsiteY2" fmla="*/ 6857998 h 6865085"/>
              <a:gd name="connsiteX3" fmla="*/ 0 w 5170888"/>
              <a:gd name="connsiteY3" fmla="*/ 6865085 h 6865085"/>
              <a:gd name="connsiteX4" fmla="*/ 1747097 w 5170888"/>
              <a:gd name="connsiteY4" fmla="*/ 0 h 6865085"/>
              <a:gd name="connsiteX0" fmla="*/ 1404766 w 5170888"/>
              <a:gd name="connsiteY0" fmla="*/ 0 h 6865085"/>
              <a:gd name="connsiteX1" fmla="*/ 5170888 w 5170888"/>
              <a:gd name="connsiteY1" fmla="*/ 0 h 6865085"/>
              <a:gd name="connsiteX2" fmla="*/ 5170888 w 5170888"/>
              <a:gd name="connsiteY2" fmla="*/ 6857998 h 6865085"/>
              <a:gd name="connsiteX3" fmla="*/ 0 w 5170888"/>
              <a:gd name="connsiteY3" fmla="*/ 6865085 h 6865085"/>
              <a:gd name="connsiteX4" fmla="*/ 1404766 w 5170888"/>
              <a:gd name="connsiteY4" fmla="*/ 0 h 686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0888" h="6865085">
                <a:moveTo>
                  <a:pt x="1404766" y="0"/>
                </a:moveTo>
                <a:lnTo>
                  <a:pt x="5170888" y="0"/>
                </a:lnTo>
                <a:lnTo>
                  <a:pt x="5170888" y="6857998"/>
                </a:lnTo>
                <a:lnTo>
                  <a:pt x="0" y="6865085"/>
                </a:lnTo>
                <a:lnTo>
                  <a:pt x="1404766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4880" y="3025587"/>
            <a:ext cx="3153720" cy="29852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400" i="1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 for your time!</a:t>
            </a:r>
            <a:br>
              <a:rPr lang="en-US" sz="3400" i="1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br>
              <a:rPr lang="en-US" sz="3400" i="1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3400" i="1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Any Questions?</a:t>
            </a:r>
          </a:p>
        </p:txBody>
      </p:sp>
      <p:cxnSp>
        <p:nvCxnSpPr>
          <p:cNvPr id="3097" name="Straight Connector 3096">
            <a:extLst>
              <a:ext uri="{FF2B5EF4-FFF2-40B4-BE49-F238E27FC236}">
                <a16:creationId xmlns:a16="http://schemas.microsoft.com/office/drawing/2014/main" id="{AC7EF422-3076-48F2-A38B-7CA851778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31959" y="0"/>
            <a:ext cx="5279056" cy="77792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9" name="Straight Connector 3098">
            <a:extLst>
              <a:ext uri="{FF2B5EF4-FFF2-40B4-BE49-F238E27FC236}">
                <a16:creationId xmlns:a16="http://schemas.microsoft.com/office/drawing/2014/main" id="{6896548C-21A4-493D-B220-64E89F1EF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81082" y="-6724"/>
            <a:ext cx="2279175" cy="686472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802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7750" y="466724"/>
            <a:ext cx="3771900" cy="666751"/>
          </a:xfrm>
          <a:noFill/>
        </p:spPr>
        <p:txBody>
          <a:bodyPr anchor="b"/>
          <a:lstStyle/>
          <a:p>
            <a:pPr algn="l"/>
            <a:r>
              <a:rPr lang="en-GB" sz="4400" dirty="0">
                <a:solidFill>
                  <a:schemeClr val="tx1"/>
                </a:solidFill>
                <a:latin typeface="+mj-lt"/>
              </a:rPr>
              <a:t>Motivation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153EB3-6D5F-2CAA-E59B-F0BD38D215E2}"/>
              </a:ext>
            </a:extLst>
          </p:cNvPr>
          <p:cNvSpPr txBox="1"/>
          <p:nvPr/>
        </p:nvSpPr>
        <p:spPr>
          <a:xfrm>
            <a:off x="1047750" y="1133475"/>
            <a:ext cx="57765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Bias affects the applicability of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Affecting people's lives (Recidivism Scoring/Credit Scoring)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Bias needs to be addressed in AI systems particularly in generative endeavours and visual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Initial research goal (LAION-5B &amp; Stable Diffusion)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Expanded research goal (LAION-400M &amp; Stable Diffusion/Dall-E/Midjourney)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MT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0B0A367-F471-AEE8-E3B3-58A5EC8737C8}"/>
              </a:ext>
            </a:extLst>
          </p:cNvPr>
          <p:cNvGrpSpPr/>
          <p:nvPr/>
        </p:nvGrpSpPr>
        <p:grpSpPr>
          <a:xfrm>
            <a:off x="6824250" y="1619668"/>
            <a:ext cx="4320000" cy="3987996"/>
            <a:chOff x="6824250" y="1619668"/>
            <a:chExt cx="4320000" cy="398799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786CB26-C9C9-FCE8-1112-9A6E4EC18419}"/>
                </a:ext>
              </a:extLst>
            </p:cNvPr>
            <p:cNvGrpSpPr/>
            <p:nvPr/>
          </p:nvGrpSpPr>
          <p:grpSpPr>
            <a:xfrm>
              <a:off x="6824250" y="1619668"/>
              <a:ext cx="4320000" cy="3618664"/>
              <a:chOff x="1991712" y="4670733"/>
              <a:chExt cx="4320000" cy="3618664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FDE45187-6524-656F-4E32-529860E6686E}"/>
                  </a:ext>
                </a:extLst>
              </p:cNvPr>
              <p:cNvGrpSpPr/>
              <p:nvPr/>
            </p:nvGrpSpPr>
            <p:grpSpPr>
              <a:xfrm>
                <a:off x="1991712" y="5040065"/>
                <a:ext cx="4320000" cy="3249332"/>
                <a:chOff x="2107826" y="2970461"/>
                <a:chExt cx="4320000" cy="3249332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827DF390-BAAE-B949-4407-A51DA400B6FD}"/>
                    </a:ext>
                  </a:extLst>
                </p:cNvPr>
                <p:cNvGrpSpPr/>
                <p:nvPr/>
              </p:nvGrpSpPr>
              <p:grpSpPr>
                <a:xfrm>
                  <a:off x="2107826" y="2970461"/>
                  <a:ext cx="2160000" cy="3249332"/>
                  <a:chOff x="2933700" y="2970461"/>
                  <a:chExt cx="2160000" cy="3249332"/>
                </a:xfrm>
              </p:grpSpPr>
              <p:pic>
                <p:nvPicPr>
                  <p:cNvPr id="1030" name="Picture 6">
                    <a:extLst>
                      <a:ext uri="{FF2B5EF4-FFF2-40B4-BE49-F238E27FC236}">
                        <a16:creationId xmlns:a16="http://schemas.microsoft.com/office/drawing/2014/main" id="{7BAAFFDB-3521-D3F3-72CD-0D74B6A31E5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933700" y="2970461"/>
                    <a:ext cx="2160000" cy="28800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8FE534BF-4B8C-8B14-7CCC-99E397B9E8D2}"/>
                      </a:ext>
                    </a:extLst>
                  </p:cNvPr>
                  <p:cNvSpPr/>
                  <p:nvPr/>
                </p:nvSpPr>
                <p:spPr>
                  <a:xfrm>
                    <a:off x="2933700" y="5850998"/>
                    <a:ext cx="2160000" cy="368795"/>
                  </a:xfrm>
                  <a:prstGeom prst="rect">
                    <a:avLst/>
                  </a:prstGeom>
                  <a:solidFill>
                    <a:srgbClr val="F56B6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400" dirty="0"/>
                      <a:t>Vernon Prater - LOW RISK 3</a:t>
                    </a:r>
                    <a:endParaRPr lang="en-MT" sz="1400" dirty="0"/>
                  </a:p>
                </p:txBody>
              </p:sp>
            </p:grp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13C653FF-1568-AC91-E80C-A8507CE6D7AE}"/>
                    </a:ext>
                  </a:extLst>
                </p:cNvPr>
                <p:cNvGrpSpPr/>
                <p:nvPr/>
              </p:nvGrpSpPr>
              <p:grpSpPr>
                <a:xfrm>
                  <a:off x="4267826" y="2970461"/>
                  <a:ext cx="2160000" cy="3249332"/>
                  <a:chOff x="5093700" y="2970461"/>
                  <a:chExt cx="2160000" cy="3249332"/>
                </a:xfrm>
              </p:grpSpPr>
              <p:pic>
                <p:nvPicPr>
                  <p:cNvPr id="1032" name="Picture 8">
                    <a:extLst>
                      <a:ext uri="{FF2B5EF4-FFF2-40B4-BE49-F238E27FC236}">
                        <a16:creationId xmlns:a16="http://schemas.microsoft.com/office/drawing/2014/main" id="{7062E3D1-B4AF-F00B-2B68-3D300A8E49C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093700" y="2970461"/>
                    <a:ext cx="2160000" cy="28800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EAE85D73-2104-4CE7-AD98-B5A61EE07509}"/>
                      </a:ext>
                    </a:extLst>
                  </p:cNvPr>
                  <p:cNvSpPr/>
                  <p:nvPr/>
                </p:nvSpPr>
                <p:spPr>
                  <a:xfrm>
                    <a:off x="5093700" y="5850998"/>
                    <a:ext cx="2160000" cy="368795"/>
                  </a:xfrm>
                  <a:prstGeom prst="rect">
                    <a:avLst/>
                  </a:prstGeom>
                  <a:solidFill>
                    <a:srgbClr val="F56B6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400" dirty="0" err="1"/>
                      <a:t>Brisha</a:t>
                    </a:r>
                    <a:r>
                      <a:rPr lang="en-GB" sz="1400" dirty="0"/>
                      <a:t> Borden - HIGH RISK 8</a:t>
                    </a:r>
                    <a:endParaRPr lang="en-MT" sz="1400" dirty="0"/>
                  </a:p>
                </p:txBody>
              </p:sp>
            </p:grp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52A761-A88F-0D01-3A33-2D35BCDB957E}"/>
                  </a:ext>
                </a:extLst>
              </p:cNvPr>
              <p:cNvSpPr txBox="1"/>
              <p:nvPr/>
            </p:nvSpPr>
            <p:spPr>
              <a:xfrm>
                <a:off x="1991712" y="4670733"/>
                <a:ext cx="4320000" cy="36933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Petty Theft Arrests</a:t>
                </a:r>
                <a:endParaRPr lang="en-MT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728EC3-FFF3-0086-C31C-14DE30CF0D86}"/>
                </a:ext>
              </a:extLst>
            </p:cNvPr>
            <p:cNvSpPr txBox="1"/>
            <p:nvPr/>
          </p:nvSpPr>
          <p:spPr>
            <a:xfrm>
              <a:off x="6824251" y="5238332"/>
              <a:ext cx="4319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Figure 1: ProPublica Recidivism Scoring Example </a:t>
              </a:r>
              <a:endParaRPr lang="en-MT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A7255A0-841E-673A-D4B4-A7AEF8826F34}"/>
              </a:ext>
            </a:extLst>
          </p:cNvPr>
          <p:cNvSpPr txBox="1"/>
          <p:nvPr/>
        </p:nvSpPr>
        <p:spPr>
          <a:xfrm>
            <a:off x="0" y="6596390"/>
            <a:ext cx="5307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Figure 1 - https://www.propublica.org/article/machine-bias-risk-assessments-in-criminal-sentencing</a:t>
            </a:r>
            <a:endParaRPr lang="en-MT" sz="1100" dirty="0"/>
          </a:p>
        </p:txBody>
      </p:sp>
    </p:spTree>
    <p:extLst>
      <p:ext uri="{BB962C8B-B14F-4D97-AF65-F5344CB8AC3E}">
        <p14:creationId xmlns:p14="http://schemas.microsoft.com/office/powerpoint/2010/main" val="2503929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7DFD77D-BF30-4DD7-2C47-AB900A451CC3}"/>
              </a:ext>
            </a:extLst>
          </p:cNvPr>
          <p:cNvSpPr txBox="1">
            <a:spLocks/>
          </p:cNvSpPr>
          <p:nvPr/>
        </p:nvSpPr>
        <p:spPr>
          <a:xfrm>
            <a:off x="1047750" y="466724"/>
            <a:ext cx="6562726" cy="66675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AIMS and Objectives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61BB02-B7F5-C408-180E-3C5714ABCA04}"/>
              </a:ext>
            </a:extLst>
          </p:cNvPr>
          <p:cNvSpPr txBox="1"/>
          <p:nvPr/>
        </p:nvSpPr>
        <p:spPr>
          <a:xfrm>
            <a:off x="1047750" y="1133475"/>
            <a:ext cx="10096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Identify the severity of bias within the generative models and LAION-400M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Objectives: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Determine the types of bias assess.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Determine what bias measurements to utilise.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What Images to assess?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How should the images be annotated? </a:t>
            </a:r>
            <a:endParaRPr lang="en-MT" sz="2400" dirty="0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51815952-E82C-81D4-A812-8EE53B547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532" y="3612525"/>
            <a:ext cx="4754936" cy="258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088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7DFD77D-BF30-4DD7-2C47-AB900A451CC3}"/>
              </a:ext>
            </a:extLst>
          </p:cNvPr>
          <p:cNvSpPr txBox="1">
            <a:spLocks/>
          </p:cNvSpPr>
          <p:nvPr/>
        </p:nvSpPr>
        <p:spPr>
          <a:xfrm>
            <a:off x="1047750" y="466724"/>
            <a:ext cx="6562726" cy="66675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Research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61BB02-B7F5-C408-180E-3C5714ABCA04}"/>
              </a:ext>
            </a:extLst>
          </p:cNvPr>
          <p:cNvSpPr txBox="1"/>
          <p:nvPr/>
        </p:nvSpPr>
        <p:spPr>
          <a:xfrm>
            <a:off x="1047750" y="1133475"/>
            <a:ext cx="535305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Biases (Gender/Race/Age/Prominence)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Measurements (Count/Correlation/Shannon Entropy/Simpson Index/Evenness/Centre Distances/Percentage Area)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Innately biased images (Doctor/Nurse/Both)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Doctors – Male/White/Younger than 55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Nurse – Female/White/Younger than 55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Computer Assisted Annotation (</a:t>
            </a:r>
            <a:r>
              <a:rPr lang="en-GB" sz="2400" dirty="0" err="1"/>
              <a:t>DeepFace</a:t>
            </a:r>
            <a:r>
              <a:rPr lang="en-GB" sz="2400" dirty="0"/>
              <a:t>/</a:t>
            </a:r>
            <a:r>
              <a:rPr lang="en-GB" sz="2400" dirty="0" err="1"/>
              <a:t>FairFace</a:t>
            </a:r>
            <a:r>
              <a:rPr lang="en-GB" sz="2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Biased Models -&gt; Impact results.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Human Annotation -&gt; Serves as baseline.		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2B454FC-F30D-29DD-7E1B-BE8CAA3810A7}"/>
              </a:ext>
            </a:extLst>
          </p:cNvPr>
          <p:cNvGrpSpPr/>
          <p:nvPr/>
        </p:nvGrpSpPr>
        <p:grpSpPr>
          <a:xfrm>
            <a:off x="7140766" y="275025"/>
            <a:ext cx="3876179" cy="6307950"/>
            <a:chOff x="6797866" y="385923"/>
            <a:chExt cx="3876179" cy="6307950"/>
          </a:xfrm>
        </p:grpSpPr>
        <p:pic>
          <p:nvPicPr>
            <p:cNvPr id="5" name="Picture 4" descr="A graph of a number of people&#10;&#10;Description automatically generated">
              <a:extLst>
                <a:ext uri="{FF2B5EF4-FFF2-40B4-BE49-F238E27FC236}">
                  <a16:creationId xmlns:a16="http://schemas.microsoft.com/office/drawing/2014/main" id="{F03ED8F2-6CC7-2C57-EC10-C42017FDF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7867" y="3170663"/>
              <a:ext cx="3876178" cy="2880000"/>
            </a:xfrm>
            <a:prstGeom prst="rect">
              <a:avLst/>
            </a:prstGeom>
          </p:spPr>
        </p:pic>
        <p:pic>
          <p:nvPicPr>
            <p:cNvPr id="9" name="Picture 8" descr="A graph of a number of people&#10;&#10;Description automatically generated">
              <a:extLst>
                <a:ext uri="{FF2B5EF4-FFF2-40B4-BE49-F238E27FC236}">
                  <a16:creationId xmlns:a16="http://schemas.microsoft.com/office/drawing/2014/main" id="{2AFA8139-1471-EB85-1C3E-FFFA78BF2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7867" y="385923"/>
              <a:ext cx="3876177" cy="2880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478168-2377-265B-C970-E1BB85DB2212}"/>
                </a:ext>
              </a:extLst>
            </p:cNvPr>
            <p:cNvSpPr txBox="1"/>
            <p:nvPr/>
          </p:nvSpPr>
          <p:spPr>
            <a:xfrm>
              <a:off x="6797866" y="6047542"/>
              <a:ext cx="38761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Figure 2: Statista Doctor/Nurse Gender Distribution </a:t>
              </a:r>
              <a:endParaRPr lang="en-MT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B1356BA-8A0D-4BAF-3FA1-96750CC64AEF}"/>
              </a:ext>
            </a:extLst>
          </p:cNvPr>
          <p:cNvSpPr txBox="1"/>
          <p:nvPr/>
        </p:nvSpPr>
        <p:spPr>
          <a:xfrm>
            <a:off x="0" y="6257836"/>
            <a:ext cx="530710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Figure 2 - https://www.statista.com/statistics/1099789/distribution-of-physicians-across-regions-worldwide-by-gender/ / https://www.statista.com/statistics/1099804/distribution-of-nurses-across-regions-worldwide-by-gender/</a:t>
            </a:r>
          </a:p>
        </p:txBody>
      </p:sp>
    </p:spTree>
    <p:extLst>
      <p:ext uri="{BB962C8B-B14F-4D97-AF65-F5344CB8AC3E}">
        <p14:creationId xmlns:p14="http://schemas.microsoft.com/office/powerpoint/2010/main" val="1458316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A36F13A-82C5-FD7C-F21A-15BDE78850F5}"/>
              </a:ext>
            </a:extLst>
          </p:cNvPr>
          <p:cNvGrpSpPr/>
          <p:nvPr/>
        </p:nvGrpSpPr>
        <p:grpSpPr>
          <a:xfrm>
            <a:off x="1750359" y="2947987"/>
            <a:ext cx="8691282" cy="962025"/>
            <a:chOff x="3148853" y="4194081"/>
            <a:chExt cx="8691282" cy="96202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91BF122-96A3-44FA-FD48-90573887A0DE}"/>
                </a:ext>
              </a:extLst>
            </p:cNvPr>
            <p:cNvSpPr/>
            <p:nvPr/>
          </p:nvSpPr>
          <p:spPr>
            <a:xfrm>
              <a:off x="3148853" y="4194081"/>
              <a:ext cx="1638300" cy="962025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Image Generation</a:t>
              </a:r>
              <a:endParaRPr lang="en-MT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F1CE3DF-CCE7-2013-C020-2F1AFA049D4C}"/>
                </a:ext>
              </a:extLst>
            </p:cNvPr>
            <p:cNvSpPr/>
            <p:nvPr/>
          </p:nvSpPr>
          <p:spPr>
            <a:xfrm>
              <a:off x="5499847" y="4194081"/>
              <a:ext cx="1638300" cy="962025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Image Annotation</a:t>
              </a:r>
              <a:endParaRPr lang="en-MT" dirty="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1BE6878C-2330-1097-2E29-AB8D563ED5B9}"/>
                </a:ext>
              </a:extLst>
            </p:cNvPr>
            <p:cNvSpPr/>
            <p:nvPr/>
          </p:nvSpPr>
          <p:spPr>
            <a:xfrm>
              <a:off x="4886325" y="4446494"/>
              <a:ext cx="514350" cy="457200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T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0CC8C0F-AAB7-D224-C892-22B6A912C214}"/>
                </a:ext>
              </a:extLst>
            </p:cNvPr>
            <p:cNvSpPr/>
            <p:nvPr/>
          </p:nvSpPr>
          <p:spPr>
            <a:xfrm>
              <a:off x="7850841" y="4194081"/>
              <a:ext cx="1638300" cy="962025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Metric Extraction</a:t>
              </a:r>
              <a:endParaRPr lang="en-MT" dirty="0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63792F6A-6AB5-A381-30EF-BD3F7D31657B}"/>
                </a:ext>
              </a:extLst>
            </p:cNvPr>
            <p:cNvSpPr/>
            <p:nvPr/>
          </p:nvSpPr>
          <p:spPr>
            <a:xfrm>
              <a:off x="7237319" y="4446494"/>
              <a:ext cx="514350" cy="457200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T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B17A583-8644-1710-22D0-2F91FB0143F7}"/>
                </a:ext>
              </a:extLst>
            </p:cNvPr>
            <p:cNvSpPr/>
            <p:nvPr/>
          </p:nvSpPr>
          <p:spPr>
            <a:xfrm>
              <a:off x="10201835" y="4194081"/>
              <a:ext cx="1638300" cy="962025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Conclusion</a:t>
              </a:r>
              <a:endParaRPr lang="en-MT" dirty="0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100BB7FA-48DB-186B-78CF-3C10493C687B}"/>
                </a:ext>
              </a:extLst>
            </p:cNvPr>
            <p:cNvSpPr/>
            <p:nvPr/>
          </p:nvSpPr>
          <p:spPr>
            <a:xfrm>
              <a:off x="9588313" y="4446494"/>
              <a:ext cx="514350" cy="457200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T"/>
            </a:p>
          </p:txBody>
        </p:sp>
      </p:grpSp>
      <p:sp>
        <p:nvSpPr>
          <p:cNvPr id="25" name="Title 2">
            <a:extLst>
              <a:ext uri="{FF2B5EF4-FFF2-40B4-BE49-F238E27FC236}">
                <a16:creationId xmlns:a16="http://schemas.microsoft.com/office/drawing/2014/main" id="{F45BBD36-849A-3C6E-1855-EC2BAA2F6869}"/>
              </a:ext>
            </a:extLst>
          </p:cNvPr>
          <p:cNvSpPr txBox="1">
            <a:spLocks/>
          </p:cNvSpPr>
          <p:nvPr/>
        </p:nvSpPr>
        <p:spPr>
          <a:xfrm>
            <a:off x="1047750" y="466724"/>
            <a:ext cx="6562726" cy="66675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Implementation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5258" y="430768"/>
            <a:ext cx="6078695" cy="690563"/>
          </a:xfrm>
          <a:noFill/>
        </p:spPr>
        <p:txBody>
          <a:bodyPr/>
          <a:lstStyle/>
          <a:p>
            <a:r>
              <a:rPr lang="en-US" sz="4400" dirty="0"/>
              <a:t>Image Generation</a:t>
            </a:r>
          </a:p>
        </p:txBody>
      </p:sp>
      <p:pic>
        <p:nvPicPr>
          <p:cNvPr id="24" name="Picture Placeholder 7" descr="Looking up view of tall buildings">
            <a:extLst>
              <a:ext uri="{FF2B5EF4-FFF2-40B4-BE49-F238E27FC236}">
                <a16:creationId xmlns:a16="http://schemas.microsoft.com/office/drawing/2014/main" id="{A672B903-78EE-718A-C122-69D51207883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" b="61"/>
          <a:stretch/>
        </p:blipFill>
        <p:spPr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39E7B5-F8E8-C1AE-8A76-8F9F2EA047D9}"/>
              </a:ext>
            </a:extLst>
          </p:cNvPr>
          <p:cNvSpPr txBox="1"/>
          <p:nvPr/>
        </p:nvSpPr>
        <p:spPr>
          <a:xfrm>
            <a:off x="3585257" y="1121331"/>
            <a:ext cx="745029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Prompt - ”A picture of a [subject] facing forward”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Negative Prompt - ”Disfigured” and ”Art”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Prompt Alteration (Dall-E)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No. of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endParaRPr lang="en-MT" sz="2400" dirty="0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DB96E537-1074-29E5-961E-5A1AA1890D48}"/>
              </a:ext>
            </a:extLst>
          </p:cNvPr>
          <p:cNvSpPr txBox="1">
            <a:spLocks/>
          </p:cNvSpPr>
          <p:nvPr/>
        </p:nvSpPr>
        <p:spPr>
          <a:xfrm>
            <a:off x="3585258" y="3108424"/>
            <a:ext cx="6078695" cy="690563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Image Retrieval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1769DD4-5BB4-5C5E-25EA-9053DE994CB3}"/>
              </a:ext>
            </a:extLst>
          </p:cNvPr>
          <p:cNvSpPr txBox="1"/>
          <p:nvPr/>
        </p:nvSpPr>
        <p:spPr>
          <a:xfrm>
            <a:off x="3585256" y="3798987"/>
            <a:ext cx="745029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Tagged (Doctor/Nurse)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Manual Filtering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Random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No. of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endParaRPr lang="en-MT" sz="2400" dirty="0"/>
          </a:p>
        </p:txBody>
      </p:sp>
    </p:spTree>
    <p:extLst>
      <p:ext uri="{BB962C8B-B14F-4D97-AF65-F5344CB8AC3E}">
        <p14:creationId xmlns:p14="http://schemas.microsoft.com/office/powerpoint/2010/main" val="1804297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75A5BB70-1673-4097-A7F8-BCF5F4F19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23">
            <a:extLst>
              <a:ext uri="{FF2B5EF4-FFF2-40B4-BE49-F238E27FC236}">
                <a16:creationId xmlns:a16="http://schemas.microsoft.com/office/drawing/2014/main" id="{7AA72C55-67D2-47FE-9C0B-01A954C8B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4307196" cy="685799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2320626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320626 w 6125882"/>
              <a:gd name="connsiteY4" fmla="*/ 0 h 6857998"/>
              <a:gd name="connsiteX0" fmla="*/ 2034528 w 5839784"/>
              <a:gd name="connsiteY0" fmla="*/ 0 h 6857998"/>
              <a:gd name="connsiteX1" fmla="*/ 5839784 w 5839784"/>
              <a:gd name="connsiteY1" fmla="*/ 0 h 6857998"/>
              <a:gd name="connsiteX2" fmla="*/ 5839784 w 5839784"/>
              <a:gd name="connsiteY2" fmla="*/ 6857998 h 6857998"/>
              <a:gd name="connsiteX3" fmla="*/ 0 w 5839784"/>
              <a:gd name="connsiteY3" fmla="*/ 6856093 h 6857998"/>
              <a:gd name="connsiteX4" fmla="*/ 2034528 w 5839784"/>
              <a:gd name="connsiteY4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9784" h="6857998">
                <a:moveTo>
                  <a:pt x="2034528" y="0"/>
                </a:moveTo>
                <a:lnTo>
                  <a:pt x="5839784" y="0"/>
                </a:lnTo>
                <a:lnTo>
                  <a:pt x="5839784" y="6857998"/>
                </a:lnTo>
                <a:lnTo>
                  <a:pt x="0" y="6856093"/>
                </a:lnTo>
                <a:lnTo>
                  <a:pt x="2034528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908" y="657225"/>
            <a:ext cx="2965938" cy="29213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Stable Diffusion Images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ED23ACC-C318-4DEB-B776-570408C7F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20896" y="4496637"/>
            <a:ext cx="3764149" cy="236136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5D9BE15-6B66-4F4C-B41A-B2A4C3049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884066"/>
            <a:ext cx="3140110" cy="497393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273A30BA-1F39-37CF-05B7-9042BF17AC06}"/>
              </a:ext>
            </a:extLst>
          </p:cNvPr>
          <p:cNvGrpSpPr/>
          <p:nvPr/>
        </p:nvGrpSpPr>
        <p:grpSpPr>
          <a:xfrm>
            <a:off x="5416586" y="727041"/>
            <a:ext cx="5266800" cy="5266800"/>
            <a:chOff x="1804372" y="1584037"/>
            <a:chExt cx="4320001" cy="43200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BE359D7-C2A9-45E7-7BAA-009BA62CE854}"/>
                </a:ext>
              </a:extLst>
            </p:cNvPr>
            <p:cNvGrpSpPr/>
            <p:nvPr/>
          </p:nvGrpSpPr>
          <p:grpSpPr>
            <a:xfrm>
              <a:off x="1804373" y="1584037"/>
              <a:ext cx="4320000" cy="1440000"/>
              <a:chOff x="3630586" y="2681621"/>
              <a:chExt cx="6480000" cy="2160000"/>
            </a:xfrm>
          </p:grpSpPr>
          <p:pic>
            <p:nvPicPr>
              <p:cNvPr id="14" name="Picture 13" descr="A person in a white coat with a stethoscope around his neck&#10;&#10;Description automatically generated">
                <a:extLst>
                  <a:ext uri="{FF2B5EF4-FFF2-40B4-BE49-F238E27FC236}">
                    <a16:creationId xmlns:a16="http://schemas.microsoft.com/office/drawing/2014/main" id="{40711ECB-331D-8A40-2143-C4898A9DED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0586" y="2681621"/>
                <a:ext cx="2160000" cy="2160000"/>
              </a:xfrm>
              <a:prstGeom prst="rect">
                <a:avLst/>
              </a:prstGeom>
            </p:spPr>
          </p:pic>
          <p:pic>
            <p:nvPicPr>
              <p:cNvPr id="15" name="Picture 14" descr="A person in blue scrubs with stethoscope around her neck&#10;&#10;Description automatically generated">
                <a:extLst>
                  <a:ext uri="{FF2B5EF4-FFF2-40B4-BE49-F238E27FC236}">
                    <a16:creationId xmlns:a16="http://schemas.microsoft.com/office/drawing/2014/main" id="{EE27539C-0DED-E61A-2D1A-85E9BD1C70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0586" y="2681621"/>
                <a:ext cx="2160000" cy="2160000"/>
              </a:xfrm>
              <a:prstGeom prst="rect">
                <a:avLst/>
              </a:prstGeom>
            </p:spPr>
          </p:pic>
          <p:pic>
            <p:nvPicPr>
              <p:cNvPr id="16" name="Picture 15" descr="A person wearing a blue scrubs with a stethoscope around his neck&#10;&#10;Description automatically generated">
                <a:extLst>
                  <a:ext uri="{FF2B5EF4-FFF2-40B4-BE49-F238E27FC236}">
                    <a16:creationId xmlns:a16="http://schemas.microsoft.com/office/drawing/2014/main" id="{06687841-2604-F0C2-181B-3D8A24EBC4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0586" y="2681621"/>
                <a:ext cx="2160000" cy="2160000"/>
              </a:xfrm>
              <a:prstGeom prst="rect">
                <a:avLst/>
              </a:pr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0F0CB34-CDD1-E077-DD72-EA6E49108727}"/>
                </a:ext>
              </a:extLst>
            </p:cNvPr>
            <p:cNvGrpSpPr/>
            <p:nvPr/>
          </p:nvGrpSpPr>
          <p:grpSpPr>
            <a:xfrm>
              <a:off x="1804372" y="3024037"/>
              <a:ext cx="4320000" cy="1440000"/>
              <a:chOff x="1130096" y="3429000"/>
              <a:chExt cx="6480000" cy="2160000"/>
            </a:xfrm>
          </p:grpSpPr>
          <p:pic>
            <p:nvPicPr>
              <p:cNvPr id="11" name="Picture 10" descr="A person in a white coat with a stethoscope around her neck&#10;&#10;Description automatically generated">
                <a:extLst>
                  <a:ext uri="{FF2B5EF4-FFF2-40B4-BE49-F238E27FC236}">
                    <a16:creationId xmlns:a16="http://schemas.microsoft.com/office/drawing/2014/main" id="{0E710D59-D6B0-BC12-A3FF-B8328A5452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90096" y="3429000"/>
                <a:ext cx="2160000" cy="2160000"/>
              </a:xfrm>
              <a:prstGeom prst="rect">
                <a:avLst/>
              </a:prstGeom>
            </p:spPr>
          </p:pic>
          <p:pic>
            <p:nvPicPr>
              <p:cNvPr id="12" name="Picture 11" descr="A person wearing a stethoscope&#10;&#10;Description automatically generated">
                <a:extLst>
                  <a:ext uri="{FF2B5EF4-FFF2-40B4-BE49-F238E27FC236}">
                    <a16:creationId xmlns:a16="http://schemas.microsoft.com/office/drawing/2014/main" id="{8062BF72-38D2-9691-E5CA-B29F553161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0096" y="3429000"/>
                <a:ext cx="2160000" cy="2160000"/>
              </a:xfrm>
              <a:prstGeom prst="rect">
                <a:avLst/>
              </a:prstGeom>
            </p:spPr>
          </p:pic>
          <p:pic>
            <p:nvPicPr>
              <p:cNvPr id="13" name="Picture 12" descr="A person in a white coat&#10;&#10;Description automatically generated">
                <a:extLst>
                  <a:ext uri="{FF2B5EF4-FFF2-40B4-BE49-F238E27FC236}">
                    <a16:creationId xmlns:a16="http://schemas.microsoft.com/office/drawing/2014/main" id="{981087C3-13D4-A54B-1B7F-E12C72081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50096" y="3429000"/>
                <a:ext cx="2160000" cy="2160000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99ED067-7433-CEAD-72E9-78BA1C34C4E8}"/>
                </a:ext>
              </a:extLst>
            </p:cNvPr>
            <p:cNvGrpSpPr/>
            <p:nvPr/>
          </p:nvGrpSpPr>
          <p:grpSpPr>
            <a:xfrm>
              <a:off x="1804373" y="4464037"/>
              <a:ext cx="4320000" cy="1440000"/>
              <a:chOff x="-18788" y="4328408"/>
              <a:chExt cx="6480000" cy="2160000"/>
            </a:xfrm>
          </p:grpSpPr>
          <p:pic>
            <p:nvPicPr>
              <p:cNvPr id="8" name="Picture 7" descr="A close-up of a couple of doctors&#10;&#10;Description automatically generated">
                <a:extLst>
                  <a:ext uri="{FF2B5EF4-FFF2-40B4-BE49-F238E27FC236}">
                    <a16:creationId xmlns:a16="http://schemas.microsoft.com/office/drawing/2014/main" id="{9FF044F5-8E54-F1A2-304C-5EA6519B76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8788" y="4328408"/>
                <a:ext cx="2160000" cy="2160000"/>
              </a:xfrm>
              <a:prstGeom prst="rect">
                <a:avLst/>
              </a:prstGeom>
            </p:spPr>
          </p:pic>
          <p:pic>
            <p:nvPicPr>
              <p:cNvPr id="9" name="Picture 8" descr="A close-up of a doctor and nurse&#10;&#10;Description automatically generated">
                <a:extLst>
                  <a:ext uri="{FF2B5EF4-FFF2-40B4-BE49-F238E27FC236}">
                    <a16:creationId xmlns:a16="http://schemas.microsoft.com/office/drawing/2014/main" id="{6795F5D2-770B-C9BC-D9BB-05EA54549C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1212" y="4328408"/>
                <a:ext cx="2160000" cy="2160000"/>
              </a:xfrm>
              <a:prstGeom prst="rect">
                <a:avLst/>
              </a:prstGeom>
            </p:spPr>
          </p:pic>
          <p:pic>
            <p:nvPicPr>
              <p:cNvPr id="10" name="Picture 9" descr="Medium shot of women wearing scrubs&#10;&#10;Description automatically generated">
                <a:extLst>
                  <a:ext uri="{FF2B5EF4-FFF2-40B4-BE49-F238E27FC236}">
                    <a16:creationId xmlns:a16="http://schemas.microsoft.com/office/drawing/2014/main" id="{D2124EB2-9DF6-6D79-1B9B-D6085FD58F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1212" y="4328408"/>
                <a:ext cx="2160000" cy="216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52289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B1D2CB5-E32A-BC60-F726-597FEC3DA213}"/>
              </a:ext>
            </a:extLst>
          </p:cNvPr>
          <p:cNvGrpSpPr/>
          <p:nvPr/>
        </p:nvGrpSpPr>
        <p:grpSpPr>
          <a:xfrm>
            <a:off x="5426109" y="728504"/>
            <a:ext cx="5257920" cy="5245623"/>
            <a:chOff x="5764642" y="1447800"/>
            <a:chExt cx="4326938" cy="4316818"/>
          </a:xfrm>
        </p:grpSpPr>
        <p:pic>
          <p:nvPicPr>
            <p:cNvPr id="5" name="Picture 4" descr="A person wearing a white coat and glasses&#10;&#10;Description automatically generated">
              <a:extLst>
                <a:ext uri="{FF2B5EF4-FFF2-40B4-BE49-F238E27FC236}">
                  <a16:creationId xmlns:a16="http://schemas.microsoft.com/office/drawing/2014/main" id="{2ABB8CAC-B788-5C6C-F0ED-F5BE44954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4643" y="1447800"/>
              <a:ext cx="1440000" cy="1440000"/>
            </a:xfrm>
            <a:prstGeom prst="rect">
              <a:avLst/>
            </a:prstGeom>
          </p:spPr>
        </p:pic>
        <p:pic>
          <p:nvPicPr>
            <p:cNvPr id="6" name="Picture 5" descr="A person in a white coat&#10;&#10;Description automatically generated">
              <a:extLst>
                <a:ext uri="{FF2B5EF4-FFF2-40B4-BE49-F238E27FC236}">
                  <a16:creationId xmlns:a16="http://schemas.microsoft.com/office/drawing/2014/main" id="{A7BBE447-389D-4A4F-8011-EA2B9FA30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4642" y="1447800"/>
              <a:ext cx="1440000" cy="1440000"/>
            </a:xfrm>
            <a:prstGeom prst="rect">
              <a:avLst/>
            </a:prstGeom>
          </p:spPr>
        </p:pic>
        <p:pic>
          <p:nvPicPr>
            <p:cNvPr id="7" name="Picture 6" descr="A person in a white coat&#10;&#10;Description automatically generated">
              <a:extLst>
                <a:ext uri="{FF2B5EF4-FFF2-40B4-BE49-F238E27FC236}">
                  <a16:creationId xmlns:a16="http://schemas.microsoft.com/office/drawing/2014/main" id="{F94AB349-5F2C-FB2E-08B3-90D6ED0C0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4643" y="1447800"/>
              <a:ext cx="1440000" cy="1440000"/>
            </a:xfrm>
            <a:prstGeom prst="rect">
              <a:avLst/>
            </a:prstGeom>
          </p:spPr>
        </p:pic>
        <p:pic>
          <p:nvPicPr>
            <p:cNvPr id="8" name="Picture 7" descr="A person wearing scrubs and stethoscope around her neck&#10;&#10;Description automatically generated">
              <a:extLst>
                <a:ext uri="{FF2B5EF4-FFF2-40B4-BE49-F238E27FC236}">
                  <a16:creationId xmlns:a16="http://schemas.microsoft.com/office/drawing/2014/main" id="{04F0EE70-BBC8-FB6B-FFC0-4578BD1A9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9870" y="2887800"/>
              <a:ext cx="1440000" cy="1440000"/>
            </a:xfrm>
            <a:prstGeom prst="rect">
              <a:avLst/>
            </a:prstGeom>
          </p:spPr>
        </p:pic>
        <p:pic>
          <p:nvPicPr>
            <p:cNvPr id="9" name="Picture 8" descr="A person wearing a white coat with a stethoscope around her neck&#10;&#10;Description automatically generated">
              <a:extLst>
                <a:ext uri="{FF2B5EF4-FFF2-40B4-BE49-F238E27FC236}">
                  <a16:creationId xmlns:a16="http://schemas.microsoft.com/office/drawing/2014/main" id="{57EDF148-94EE-A6B9-6960-A599D12F7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5096" y="2887800"/>
              <a:ext cx="1440000" cy="1440000"/>
            </a:xfrm>
            <a:prstGeom prst="rect">
              <a:avLst/>
            </a:prstGeom>
          </p:spPr>
        </p:pic>
        <p:pic>
          <p:nvPicPr>
            <p:cNvPr id="10" name="Picture 9" descr="A person in a red scrubs with a stethoscope around her neck&#10;&#10;Description automatically generated">
              <a:extLst>
                <a:ext uri="{FF2B5EF4-FFF2-40B4-BE49-F238E27FC236}">
                  <a16:creationId xmlns:a16="http://schemas.microsoft.com/office/drawing/2014/main" id="{3A59FD2A-D658-8CA3-7413-B788E2DE8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9869" y="2887800"/>
              <a:ext cx="1440000" cy="1440000"/>
            </a:xfrm>
            <a:prstGeom prst="rect">
              <a:avLst/>
            </a:prstGeom>
          </p:spPr>
        </p:pic>
        <p:pic>
          <p:nvPicPr>
            <p:cNvPr id="11" name="Picture 10" descr="A person and person wearing scrubs and face masks&#10;&#10;Description automatically generated">
              <a:extLst>
                <a:ext uri="{FF2B5EF4-FFF2-40B4-BE49-F238E27FC236}">
                  <a16:creationId xmlns:a16="http://schemas.microsoft.com/office/drawing/2014/main" id="{A9E5A977-99E9-CD39-8B41-EE7FF8D31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3973" y="4324618"/>
              <a:ext cx="1440000" cy="1440000"/>
            </a:xfrm>
            <a:prstGeom prst="rect">
              <a:avLst/>
            </a:prstGeom>
          </p:spPr>
        </p:pic>
        <p:pic>
          <p:nvPicPr>
            <p:cNvPr id="12" name="Picture 11" descr="A couple of doctors in a hospital hallway&#10;&#10;Description automatically generated">
              <a:extLst>
                <a:ext uri="{FF2B5EF4-FFF2-40B4-BE49-F238E27FC236}">
                  <a16:creationId xmlns:a16="http://schemas.microsoft.com/office/drawing/2014/main" id="{04CB15A0-E02B-D060-1C4C-DA35D9639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580" y="4324618"/>
              <a:ext cx="1440000" cy="1440000"/>
            </a:xfrm>
            <a:prstGeom prst="rect">
              <a:avLst/>
            </a:prstGeom>
          </p:spPr>
        </p:pic>
        <p:pic>
          <p:nvPicPr>
            <p:cNvPr id="13" name="Picture 12" descr="A person and person in scrubs&#10;&#10;Description automatically generated">
              <a:extLst>
                <a:ext uri="{FF2B5EF4-FFF2-40B4-BE49-F238E27FC236}">
                  <a16:creationId xmlns:a16="http://schemas.microsoft.com/office/drawing/2014/main" id="{ED434745-A975-6C8F-F913-286AD9F0D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3973" y="4324618"/>
              <a:ext cx="1440000" cy="1440000"/>
            </a:xfrm>
            <a:prstGeom prst="rect">
              <a:avLst/>
            </a:prstGeom>
          </p:spPr>
        </p:pic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75A5BB70-1673-4097-A7F8-BCF5F4F19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23">
            <a:extLst>
              <a:ext uri="{FF2B5EF4-FFF2-40B4-BE49-F238E27FC236}">
                <a16:creationId xmlns:a16="http://schemas.microsoft.com/office/drawing/2014/main" id="{7AA72C55-67D2-47FE-9C0B-01A954C8B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4307196" cy="685799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2320626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320626 w 6125882"/>
              <a:gd name="connsiteY4" fmla="*/ 0 h 6857998"/>
              <a:gd name="connsiteX0" fmla="*/ 2034528 w 5839784"/>
              <a:gd name="connsiteY0" fmla="*/ 0 h 6857998"/>
              <a:gd name="connsiteX1" fmla="*/ 5839784 w 5839784"/>
              <a:gd name="connsiteY1" fmla="*/ 0 h 6857998"/>
              <a:gd name="connsiteX2" fmla="*/ 5839784 w 5839784"/>
              <a:gd name="connsiteY2" fmla="*/ 6857998 h 6857998"/>
              <a:gd name="connsiteX3" fmla="*/ 0 w 5839784"/>
              <a:gd name="connsiteY3" fmla="*/ 6856093 h 6857998"/>
              <a:gd name="connsiteX4" fmla="*/ 2034528 w 5839784"/>
              <a:gd name="connsiteY4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9784" h="6857998">
                <a:moveTo>
                  <a:pt x="2034528" y="0"/>
                </a:moveTo>
                <a:lnTo>
                  <a:pt x="5839784" y="0"/>
                </a:lnTo>
                <a:lnTo>
                  <a:pt x="5839784" y="6857998"/>
                </a:lnTo>
                <a:lnTo>
                  <a:pt x="0" y="6856093"/>
                </a:lnTo>
                <a:lnTo>
                  <a:pt x="2034528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908" y="657225"/>
            <a:ext cx="3318992" cy="29213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Midjourney Images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ED23ACC-C318-4DEB-B776-570408C7F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20896" y="4496637"/>
            <a:ext cx="3764149" cy="236136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5D9BE15-6B66-4F4C-B41A-B2A4C3049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884066"/>
            <a:ext cx="3140110" cy="497393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F8102E-B93F-CBFF-49BC-91A01B0C41AA}"/>
              </a:ext>
            </a:extLst>
          </p:cNvPr>
          <p:cNvGrpSpPr/>
          <p:nvPr/>
        </p:nvGrpSpPr>
        <p:grpSpPr>
          <a:xfrm>
            <a:off x="5437448" y="728504"/>
            <a:ext cx="5257920" cy="5245623"/>
            <a:chOff x="5764642" y="1447800"/>
            <a:chExt cx="4326938" cy="4316818"/>
          </a:xfrm>
        </p:grpSpPr>
        <p:pic>
          <p:nvPicPr>
            <p:cNvPr id="15" name="Picture 14" descr="A person wearing a white coat and glasses&#10;&#10;Description automatically generated">
              <a:extLst>
                <a:ext uri="{FF2B5EF4-FFF2-40B4-BE49-F238E27FC236}">
                  <a16:creationId xmlns:a16="http://schemas.microsoft.com/office/drawing/2014/main" id="{E02F602D-D6C7-C0A7-660C-3E78EC92F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4643" y="1447800"/>
              <a:ext cx="1440000" cy="1440000"/>
            </a:xfrm>
            <a:prstGeom prst="rect">
              <a:avLst/>
            </a:prstGeom>
          </p:spPr>
        </p:pic>
        <p:pic>
          <p:nvPicPr>
            <p:cNvPr id="16" name="Picture 15" descr="A person in a white coat&#10;&#10;Description automatically generated">
              <a:extLst>
                <a:ext uri="{FF2B5EF4-FFF2-40B4-BE49-F238E27FC236}">
                  <a16:creationId xmlns:a16="http://schemas.microsoft.com/office/drawing/2014/main" id="{F3CC553B-F1DE-D612-2042-F8F3FE57C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4642" y="1447800"/>
              <a:ext cx="1440000" cy="1440000"/>
            </a:xfrm>
            <a:prstGeom prst="rect">
              <a:avLst/>
            </a:prstGeom>
          </p:spPr>
        </p:pic>
        <p:pic>
          <p:nvPicPr>
            <p:cNvPr id="17" name="Picture 16" descr="A person in a white coat&#10;&#10;Description automatically generated">
              <a:extLst>
                <a:ext uri="{FF2B5EF4-FFF2-40B4-BE49-F238E27FC236}">
                  <a16:creationId xmlns:a16="http://schemas.microsoft.com/office/drawing/2014/main" id="{65B69429-99F8-8F58-BC7F-099B3E214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4643" y="1447800"/>
              <a:ext cx="1440000" cy="1440000"/>
            </a:xfrm>
            <a:prstGeom prst="rect">
              <a:avLst/>
            </a:prstGeom>
          </p:spPr>
        </p:pic>
        <p:pic>
          <p:nvPicPr>
            <p:cNvPr id="18" name="Picture 17" descr="A person wearing scrubs and stethoscope around her neck&#10;&#10;Description automatically generated">
              <a:extLst>
                <a:ext uri="{FF2B5EF4-FFF2-40B4-BE49-F238E27FC236}">
                  <a16:creationId xmlns:a16="http://schemas.microsoft.com/office/drawing/2014/main" id="{9158EC8C-E00C-3630-054B-23DB4A0E2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9870" y="2887800"/>
              <a:ext cx="1440000" cy="1440000"/>
            </a:xfrm>
            <a:prstGeom prst="rect">
              <a:avLst/>
            </a:prstGeom>
          </p:spPr>
        </p:pic>
        <p:pic>
          <p:nvPicPr>
            <p:cNvPr id="20" name="Picture 19" descr="A person wearing a white coat with a stethoscope around her neck&#10;&#10;Description automatically generated">
              <a:extLst>
                <a:ext uri="{FF2B5EF4-FFF2-40B4-BE49-F238E27FC236}">
                  <a16:creationId xmlns:a16="http://schemas.microsoft.com/office/drawing/2014/main" id="{0030AEA5-5E1A-F4AF-186F-0B4333CEC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5096" y="2887800"/>
              <a:ext cx="1440000" cy="1440000"/>
            </a:xfrm>
            <a:prstGeom prst="rect">
              <a:avLst/>
            </a:prstGeom>
          </p:spPr>
        </p:pic>
        <p:pic>
          <p:nvPicPr>
            <p:cNvPr id="22" name="Picture 21" descr="A person in a red scrubs with a stethoscope around her neck&#10;&#10;Description automatically generated">
              <a:extLst>
                <a:ext uri="{FF2B5EF4-FFF2-40B4-BE49-F238E27FC236}">
                  <a16:creationId xmlns:a16="http://schemas.microsoft.com/office/drawing/2014/main" id="{7AB2F4A2-D921-CC9A-8B1C-E5E4D0167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9869" y="2887800"/>
              <a:ext cx="1440000" cy="1440000"/>
            </a:xfrm>
            <a:prstGeom prst="rect">
              <a:avLst/>
            </a:prstGeom>
          </p:spPr>
        </p:pic>
        <p:pic>
          <p:nvPicPr>
            <p:cNvPr id="24" name="Picture 23" descr="A person and person wearing scrubs and face masks&#10;&#10;Description automatically generated">
              <a:extLst>
                <a:ext uri="{FF2B5EF4-FFF2-40B4-BE49-F238E27FC236}">
                  <a16:creationId xmlns:a16="http://schemas.microsoft.com/office/drawing/2014/main" id="{FC3AC06E-5788-D1DA-4FA0-FC72EAC23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3973" y="4324618"/>
              <a:ext cx="1440000" cy="1440000"/>
            </a:xfrm>
            <a:prstGeom prst="rect">
              <a:avLst/>
            </a:prstGeom>
          </p:spPr>
        </p:pic>
        <p:pic>
          <p:nvPicPr>
            <p:cNvPr id="26" name="Picture 25" descr="A couple of doctors in a hospital hallway&#10;&#10;Description automatically generated">
              <a:extLst>
                <a:ext uri="{FF2B5EF4-FFF2-40B4-BE49-F238E27FC236}">
                  <a16:creationId xmlns:a16="http://schemas.microsoft.com/office/drawing/2014/main" id="{EB1E6FE1-BD0E-95C9-8BA6-34B46A389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580" y="4324618"/>
              <a:ext cx="1440000" cy="1440000"/>
            </a:xfrm>
            <a:prstGeom prst="rect">
              <a:avLst/>
            </a:prstGeom>
          </p:spPr>
        </p:pic>
        <p:pic>
          <p:nvPicPr>
            <p:cNvPr id="28" name="Picture 27" descr="A person and person in scrubs&#10;&#10;Description automatically generated">
              <a:extLst>
                <a:ext uri="{FF2B5EF4-FFF2-40B4-BE49-F238E27FC236}">
                  <a16:creationId xmlns:a16="http://schemas.microsoft.com/office/drawing/2014/main" id="{D02833B4-092B-1929-8CA3-785B3CF50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3973" y="4324618"/>
              <a:ext cx="1440000" cy="14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8916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75A5BB70-1673-4097-A7F8-BCF5F4F19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23">
            <a:extLst>
              <a:ext uri="{FF2B5EF4-FFF2-40B4-BE49-F238E27FC236}">
                <a16:creationId xmlns:a16="http://schemas.microsoft.com/office/drawing/2014/main" id="{7AA72C55-67D2-47FE-9C0B-01A954C8B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4307196" cy="685799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2320626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320626 w 6125882"/>
              <a:gd name="connsiteY4" fmla="*/ 0 h 6857998"/>
              <a:gd name="connsiteX0" fmla="*/ 2034528 w 5839784"/>
              <a:gd name="connsiteY0" fmla="*/ 0 h 6857998"/>
              <a:gd name="connsiteX1" fmla="*/ 5839784 w 5839784"/>
              <a:gd name="connsiteY1" fmla="*/ 0 h 6857998"/>
              <a:gd name="connsiteX2" fmla="*/ 5839784 w 5839784"/>
              <a:gd name="connsiteY2" fmla="*/ 6857998 h 6857998"/>
              <a:gd name="connsiteX3" fmla="*/ 0 w 5839784"/>
              <a:gd name="connsiteY3" fmla="*/ 6856093 h 6857998"/>
              <a:gd name="connsiteX4" fmla="*/ 2034528 w 5839784"/>
              <a:gd name="connsiteY4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9784" h="6857998">
                <a:moveTo>
                  <a:pt x="2034528" y="0"/>
                </a:moveTo>
                <a:lnTo>
                  <a:pt x="5839784" y="0"/>
                </a:lnTo>
                <a:lnTo>
                  <a:pt x="5839784" y="6857998"/>
                </a:lnTo>
                <a:lnTo>
                  <a:pt x="0" y="6856093"/>
                </a:lnTo>
                <a:lnTo>
                  <a:pt x="2034528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908" y="657225"/>
            <a:ext cx="2965938" cy="29213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Dall-e Images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ED23ACC-C318-4DEB-B776-570408C7F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20896" y="4496637"/>
            <a:ext cx="3764149" cy="236136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5D9BE15-6B66-4F4C-B41A-B2A4C3049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884066"/>
            <a:ext cx="3140110" cy="497393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1BD2893-FF1E-3388-AE9B-4489822BF980}"/>
              </a:ext>
            </a:extLst>
          </p:cNvPr>
          <p:cNvGrpSpPr/>
          <p:nvPr/>
        </p:nvGrpSpPr>
        <p:grpSpPr>
          <a:xfrm>
            <a:off x="5426109" y="728505"/>
            <a:ext cx="5265336" cy="5265336"/>
            <a:chOff x="5770425" y="1076325"/>
            <a:chExt cx="4320000" cy="4320000"/>
          </a:xfrm>
        </p:grpSpPr>
        <p:pic>
          <p:nvPicPr>
            <p:cNvPr id="4" name="Picture 3" descr="A person in a white lab coat with stethoscope around his neck&#10;&#10;Description automatically generated">
              <a:extLst>
                <a:ext uri="{FF2B5EF4-FFF2-40B4-BE49-F238E27FC236}">
                  <a16:creationId xmlns:a16="http://schemas.microsoft.com/office/drawing/2014/main" id="{2A2A6D8A-5EBF-8CE5-EE29-EB254021A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0425" y="1076325"/>
              <a:ext cx="1440000" cy="1440000"/>
            </a:xfrm>
            <a:prstGeom prst="rect">
              <a:avLst/>
            </a:prstGeom>
          </p:spPr>
        </p:pic>
        <p:pic>
          <p:nvPicPr>
            <p:cNvPr id="19" name="Picture 18" descr="A person in a white coat with a stethoscope around her neck&#10;&#10;Description automatically generated">
              <a:extLst>
                <a:ext uri="{FF2B5EF4-FFF2-40B4-BE49-F238E27FC236}">
                  <a16:creationId xmlns:a16="http://schemas.microsoft.com/office/drawing/2014/main" id="{E8DEE1B8-1A26-60E9-DB74-AC2170FE3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0425" y="1076325"/>
              <a:ext cx="1440000" cy="1440000"/>
            </a:xfrm>
            <a:prstGeom prst="rect">
              <a:avLst/>
            </a:prstGeom>
          </p:spPr>
        </p:pic>
        <p:pic>
          <p:nvPicPr>
            <p:cNvPr id="21" name="Picture 20" descr="A person in a white coat with a stethoscope around her neck&#10;&#10;Description automatically generated">
              <a:extLst>
                <a:ext uri="{FF2B5EF4-FFF2-40B4-BE49-F238E27FC236}">
                  <a16:creationId xmlns:a16="http://schemas.microsoft.com/office/drawing/2014/main" id="{7786DFAC-F20A-0AA8-BEBA-225E350A9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0425" y="1076325"/>
              <a:ext cx="1440000" cy="1440000"/>
            </a:xfrm>
            <a:prstGeom prst="rect">
              <a:avLst/>
            </a:prstGeom>
          </p:spPr>
        </p:pic>
        <p:pic>
          <p:nvPicPr>
            <p:cNvPr id="23" name="Picture 22" descr="A person wearing a headscarf and a stethoscope&#10;&#10;Description automatically generated">
              <a:extLst>
                <a:ext uri="{FF2B5EF4-FFF2-40B4-BE49-F238E27FC236}">
                  <a16:creationId xmlns:a16="http://schemas.microsoft.com/office/drawing/2014/main" id="{44418550-C561-E054-4626-D7CEDCBD5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0425" y="2516325"/>
              <a:ext cx="1440000" cy="1440000"/>
            </a:xfrm>
            <a:prstGeom prst="rect">
              <a:avLst/>
            </a:prstGeom>
          </p:spPr>
        </p:pic>
        <p:pic>
          <p:nvPicPr>
            <p:cNvPr id="25" name="Picture 24" descr="A person in a white scrubs with a stethoscope around her neck&#10;&#10;Description automatically generated">
              <a:extLst>
                <a:ext uri="{FF2B5EF4-FFF2-40B4-BE49-F238E27FC236}">
                  <a16:creationId xmlns:a16="http://schemas.microsoft.com/office/drawing/2014/main" id="{0312CE15-C754-8C5F-392A-BB06035F8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0425" y="2516325"/>
              <a:ext cx="1440000" cy="1440000"/>
            </a:xfrm>
            <a:prstGeom prst="rect">
              <a:avLst/>
            </a:prstGeom>
          </p:spPr>
        </p:pic>
        <p:pic>
          <p:nvPicPr>
            <p:cNvPr id="27" name="Picture 26" descr="A person in a blue scrubs&#10;&#10;Description automatically generated">
              <a:extLst>
                <a:ext uri="{FF2B5EF4-FFF2-40B4-BE49-F238E27FC236}">
                  <a16:creationId xmlns:a16="http://schemas.microsoft.com/office/drawing/2014/main" id="{511C56DE-84C2-27AC-582C-A185E9E4F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0424" y="2516325"/>
              <a:ext cx="1440000" cy="1440000"/>
            </a:xfrm>
            <a:prstGeom prst="rect">
              <a:avLst/>
            </a:prstGeom>
          </p:spPr>
        </p:pic>
        <p:pic>
          <p:nvPicPr>
            <p:cNvPr id="29" name="Picture 28" descr="A person and person in medical uniforms&#10;&#10;Description automatically generated">
              <a:extLst>
                <a:ext uri="{FF2B5EF4-FFF2-40B4-BE49-F238E27FC236}">
                  <a16:creationId xmlns:a16="http://schemas.microsoft.com/office/drawing/2014/main" id="{AF7E9F95-458F-BE8A-4E78-5B6ADB079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0425" y="3956325"/>
              <a:ext cx="1440000" cy="1440000"/>
            </a:xfrm>
            <a:prstGeom prst="rect">
              <a:avLst/>
            </a:prstGeom>
          </p:spPr>
        </p:pic>
        <p:pic>
          <p:nvPicPr>
            <p:cNvPr id="31" name="Picture 30" descr="A person and person wearing scrubs and stethoscopes&#10;&#10;Description automatically generated">
              <a:extLst>
                <a:ext uri="{FF2B5EF4-FFF2-40B4-BE49-F238E27FC236}">
                  <a16:creationId xmlns:a16="http://schemas.microsoft.com/office/drawing/2014/main" id="{61C5A69E-A1DD-E81E-37D4-F53EE9BD6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0424" y="3956325"/>
              <a:ext cx="1440000" cy="1440000"/>
            </a:xfrm>
            <a:prstGeom prst="rect">
              <a:avLst/>
            </a:prstGeom>
          </p:spPr>
        </p:pic>
        <p:pic>
          <p:nvPicPr>
            <p:cNvPr id="33" name="Picture 32" descr="A person and person in scrubs&#10;&#10;Description automatically generated">
              <a:extLst>
                <a:ext uri="{FF2B5EF4-FFF2-40B4-BE49-F238E27FC236}">
                  <a16:creationId xmlns:a16="http://schemas.microsoft.com/office/drawing/2014/main" id="{8AEF0756-DFAE-001B-011A-4E317546F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0425" y="3956325"/>
              <a:ext cx="1440000" cy="14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9085805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20BE78-9FDF-401B-B412-3AA10EC5BEA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30E62E91-3991-445A-ADE0-DB143B3932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180A77-4928-484F-9529-F716C85D6A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{20E4163A-91B8-4220-AA6B-01F94D350BE0}tf22797433_win32</Template>
  <TotalTime>703</TotalTime>
  <Words>805</Words>
  <Application>Microsoft Office PowerPoint</Application>
  <PresentationFormat>Widescreen</PresentationFormat>
  <Paragraphs>137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Arial</vt:lpstr>
      <vt:lpstr>Calibri</vt:lpstr>
      <vt:lpstr>Univers Condensed Light</vt:lpstr>
      <vt:lpstr>Walbaum Display Light</vt:lpstr>
      <vt:lpstr>AngleLinesVTI</vt:lpstr>
      <vt:lpstr>Investigation of  Visual Bias In Generative AI</vt:lpstr>
      <vt:lpstr>Motivation</vt:lpstr>
      <vt:lpstr>PowerPoint Presentation</vt:lpstr>
      <vt:lpstr>PowerPoint Presentation</vt:lpstr>
      <vt:lpstr>PowerPoint Presentation</vt:lpstr>
      <vt:lpstr>Image Generation</vt:lpstr>
      <vt:lpstr>Stable Diffusion Images</vt:lpstr>
      <vt:lpstr>Midjourney Images</vt:lpstr>
      <vt:lpstr>Dall-e Images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your time! 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Investigation of  Visual Bias In Generative AI</dc:title>
  <dc:creator>Jerome Agius</dc:creator>
  <cp:lastModifiedBy>Jerome Agius</cp:lastModifiedBy>
  <cp:revision>9</cp:revision>
  <dcterms:created xsi:type="dcterms:W3CDTF">2024-05-06T07:55:46Z</dcterms:created>
  <dcterms:modified xsi:type="dcterms:W3CDTF">2024-05-07T14:34:45Z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